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4"/>
  </p:sldMasterIdLst>
  <p:notesMasterIdLst>
    <p:notesMasterId r:id="rId18"/>
  </p:notesMasterIdLst>
  <p:handoutMasterIdLst>
    <p:handoutMasterId r:id="rId19"/>
  </p:handoutMasterIdLst>
  <p:sldIdLst>
    <p:sldId id="559" r:id="rId5"/>
    <p:sldId id="543" r:id="rId6"/>
    <p:sldId id="546" r:id="rId7"/>
    <p:sldId id="551" r:id="rId8"/>
    <p:sldId id="545" r:id="rId9"/>
    <p:sldId id="547" r:id="rId10"/>
    <p:sldId id="550" r:id="rId11"/>
    <p:sldId id="552" r:id="rId12"/>
    <p:sldId id="553" r:id="rId13"/>
    <p:sldId id="555" r:id="rId14"/>
    <p:sldId id="556" r:id="rId15"/>
    <p:sldId id="557" r:id="rId16"/>
    <p:sldId id="558" r:id="rId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7"/>
  </p:normalViewPr>
  <p:slideViewPr>
    <p:cSldViewPr>
      <p:cViewPr varScale="1">
        <p:scale>
          <a:sx n="85" d="100"/>
          <a:sy n="85" d="100"/>
        </p:scale>
        <p:origin x="590" y="53"/>
      </p:cViewPr>
      <p:guideLst>
        <p:guide orient="horz" pos="2176"/>
        <p:guide pos="3839"/>
      </p:guideLst>
    </p:cSldViewPr>
  </p:slideViewPr>
  <p:notesTextViewPr>
    <p:cViewPr>
      <p:scale>
        <a:sx n="200" d="100"/>
        <a:sy n="2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7/31/2024</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7/31/2024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ctrTitle"/>
          </p:nvPr>
        </p:nvSpPr>
        <p:spPr>
          <a:xfrm>
            <a:off x="1371243" y="1803405"/>
            <a:ext cx="9446339" cy="1825096"/>
          </a:xfrm>
        </p:spPr>
        <p:txBody>
          <a:bodyPr anchor="b">
            <a:normAutofit/>
          </a:bodyPr>
          <a:lstStyle>
            <a:lvl1pPr algn="l">
              <a:defRPr sz="5998"/>
            </a:lvl1pPr>
          </a:lstStyle>
          <a:p>
            <a:r>
              <a:rPr lang="en-US"/>
              <a:t>Click to edit Master title style</a:t>
            </a:r>
            <a:endParaRPr lang="en-US" dirty="0"/>
          </a:p>
        </p:txBody>
      </p:sp>
      <p:sp>
        <p:nvSpPr>
          <p:cNvPr id="3" name="Subtitle 2"/>
          <p:cNvSpPr>
            <a:spLocks noGrp="1"/>
          </p:cNvSpPr>
          <p:nvPr>
            <p:ph type="subTitle" idx="1"/>
          </p:nvPr>
        </p:nvSpPr>
        <p:spPr>
          <a:xfrm>
            <a:off x="1371243" y="3632201"/>
            <a:ext cx="9446339" cy="685800"/>
          </a:xfrm>
        </p:spPr>
        <p:txBody>
          <a:bodyPr>
            <a:normAutofit/>
          </a:bodyPr>
          <a:lstStyle>
            <a:lvl1pPr marL="0" indent="0" algn="l">
              <a:buNone/>
              <a:defRPr sz="19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7501" y="4314328"/>
            <a:ext cx="2910082" cy="374642"/>
          </a:xfrm>
        </p:spPr>
        <p:txBody>
          <a:bodyPr/>
          <a:lstStyle/>
          <a:p>
            <a:fld id="{5923F103-BC34-4FE4-A40E-EDDEECFDA5D0}" type="datetimeFigureOut">
              <a:rPr lang="en-US" smtClean="0"/>
              <a:pPr/>
              <a:t>7/31/2024</a:t>
            </a:fld>
            <a:endParaRPr lang="en-US" dirty="0"/>
          </a:p>
        </p:txBody>
      </p:sp>
      <p:sp>
        <p:nvSpPr>
          <p:cNvPr id="5" name="Footer Placeholder 4"/>
          <p:cNvSpPr>
            <a:spLocks noGrp="1"/>
          </p:cNvSpPr>
          <p:nvPr>
            <p:ph type="ftr" sz="quarter" idx="11"/>
          </p:nvPr>
        </p:nvSpPr>
        <p:spPr>
          <a:xfrm>
            <a:off x="1371243" y="4323846"/>
            <a:ext cx="6399133" cy="365125"/>
          </a:xfrm>
        </p:spPr>
        <p:txBody>
          <a:bodyPr/>
          <a:lstStyle/>
          <a:p>
            <a:r>
              <a:rPr lang="en-US"/>
              <a:t>
              </a:t>
            </a:r>
            <a:endParaRPr lang="en-US" dirty="0"/>
          </a:p>
        </p:txBody>
      </p:sp>
      <p:sp>
        <p:nvSpPr>
          <p:cNvPr id="6" name="Slide Number Placeholder 5"/>
          <p:cNvSpPr>
            <a:spLocks noGrp="1"/>
          </p:cNvSpPr>
          <p:nvPr>
            <p:ph type="sldNum" sz="quarter" idx="12"/>
          </p:nvPr>
        </p:nvSpPr>
        <p:spPr>
          <a:xfrm>
            <a:off x="8075096" y="1430867"/>
            <a:ext cx="2742486" cy="365125"/>
          </a:xfrm>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93438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598" y="4697361"/>
            <a:ext cx="10819216" cy="819355"/>
          </a:xfrm>
        </p:spPr>
        <p:txBody>
          <a:bodyPr anchor="b"/>
          <a:lstStyle>
            <a:lvl1pPr algn="l">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549" y="941440"/>
            <a:ext cx="10819022" cy="3478161"/>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85622" y="5516716"/>
            <a:ext cx="10817582" cy="701969"/>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61139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685622" y="753533"/>
            <a:ext cx="10817582" cy="2802467"/>
          </a:xfrm>
        </p:spPr>
        <p:txBody>
          <a:bodyPr anchor="ctr"/>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024200" y="3649134"/>
            <a:ext cx="10127878" cy="999067"/>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2417" y="381001"/>
            <a:ext cx="2910082" cy="365125"/>
          </a:xfrm>
        </p:spPr>
        <p:txBody>
          <a:bodyPr/>
          <a:lstStyle>
            <a:lvl1pPr algn="r">
              <a:defRPr/>
            </a:lvl1pPr>
          </a:lstStyle>
          <a:p>
            <a:fld id="{2BE451C3-0FF4-47C4-B829-773ADF60F88C}" type="datetimeFigureOut">
              <a:rPr lang="en-US" smtClean="0"/>
              <a:t>7/31/2024</a:t>
            </a:fld>
            <a:endParaRPr lang="en-US" dirty="0"/>
          </a:p>
        </p:txBody>
      </p:sp>
      <p:sp>
        <p:nvSpPr>
          <p:cNvPr id="6" name="Footer Placeholder 5"/>
          <p:cNvSpPr>
            <a:spLocks noGrp="1"/>
          </p:cNvSpPr>
          <p:nvPr>
            <p:ph type="ftr" sz="quarter" idx="11"/>
          </p:nvPr>
        </p:nvSpPr>
        <p:spPr>
          <a:xfrm>
            <a:off x="685622" y="379942"/>
            <a:ext cx="6989671"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59623" y="381001"/>
            <a:ext cx="643580" cy="365125"/>
          </a:xfrm>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1934803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1024201" y="753534"/>
            <a:ext cx="10148889" cy="2604495"/>
          </a:xfrm>
        </p:spPr>
        <p:txBody>
          <a:bodyPr anchor="ctr"/>
          <a:lstStyle>
            <a:lvl1pPr algn="l">
              <a:defRPr sz="3199"/>
            </a:lvl1pPr>
          </a:lstStyle>
          <a:p>
            <a:r>
              <a:rPr lang="en-US"/>
              <a:t>Click to edit Master title style</a:t>
            </a:r>
            <a:endParaRPr lang="en-US" dirty="0"/>
          </a:p>
        </p:txBody>
      </p:sp>
      <p:sp>
        <p:nvSpPr>
          <p:cNvPr id="12" name="Text Placeholder 3"/>
          <p:cNvSpPr>
            <a:spLocks noGrp="1"/>
          </p:cNvSpPr>
          <p:nvPr>
            <p:ph type="body" sz="half" idx="13"/>
          </p:nvPr>
        </p:nvSpPr>
        <p:spPr>
          <a:xfrm>
            <a:off x="1303525" y="3365557"/>
            <a:ext cx="9590238" cy="444443"/>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201" y="3959863"/>
            <a:ext cx="10148889" cy="679871"/>
          </a:xfrm>
        </p:spPr>
        <p:txBody>
          <a:bodyPr anchor="ct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2417" y="381001"/>
            <a:ext cx="2910082" cy="365125"/>
          </a:xfrm>
        </p:spPr>
        <p:txBody>
          <a:bodyPr/>
          <a:lstStyle>
            <a:lvl1pPr algn="r">
              <a:defRPr/>
            </a:lvl1pPr>
          </a:lstStyle>
          <a:p>
            <a:fld id="{2BE451C3-0FF4-47C4-B829-773ADF60F88C}" type="datetimeFigureOut">
              <a:rPr lang="en-US" smtClean="0"/>
              <a:t>7/31/2024</a:t>
            </a:fld>
            <a:endParaRPr lang="en-US" dirty="0"/>
          </a:p>
        </p:txBody>
      </p:sp>
      <p:sp>
        <p:nvSpPr>
          <p:cNvPr id="6" name="Footer Placeholder 5"/>
          <p:cNvSpPr>
            <a:spLocks noGrp="1"/>
          </p:cNvSpPr>
          <p:nvPr>
            <p:ph type="ftr" sz="quarter" idx="11"/>
          </p:nvPr>
        </p:nvSpPr>
        <p:spPr>
          <a:xfrm>
            <a:off x="685622" y="379942"/>
            <a:ext cx="6989671"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59623" y="381001"/>
            <a:ext cx="643580" cy="365125"/>
          </a:xfrm>
        </p:spPr>
        <p:txBody>
          <a:bodyPr/>
          <a:lstStyle/>
          <a:p>
            <a:fld id="{7091A9FD-CDA2-4BA5-8C18-59D6F59EB34A}" type="slidenum">
              <a:rPr lang="en-US" smtClean="0"/>
              <a:pPr/>
              <a:t>‹#›</a:t>
            </a:fld>
            <a:endParaRPr lang="en-US" dirty="0"/>
          </a:p>
        </p:txBody>
      </p:sp>
      <p:sp>
        <p:nvSpPr>
          <p:cNvPr id="9" name="TextBox 8"/>
          <p:cNvSpPr txBox="1"/>
          <p:nvPr/>
        </p:nvSpPr>
        <p:spPr>
          <a:xfrm>
            <a:off x="476126" y="93345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0" name="TextBox 9"/>
          <p:cNvSpPr txBox="1"/>
          <p:nvPr/>
        </p:nvSpPr>
        <p:spPr>
          <a:xfrm>
            <a:off x="10981370" y="270129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326636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1024228" y="1124702"/>
            <a:ext cx="10143544" cy="2511835"/>
          </a:xfrm>
        </p:spPr>
        <p:txBody>
          <a:bodyPr anchor="b"/>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024200" y="3648316"/>
            <a:ext cx="10142012" cy="999885"/>
          </a:xfrm>
        </p:spPr>
        <p:txBody>
          <a:bodyPr anchor="t"/>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2417" y="378884"/>
            <a:ext cx="2910082" cy="365125"/>
          </a:xfrm>
        </p:spPr>
        <p:txBody>
          <a:bodyPr/>
          <a:lstStyle>
            <a:lvl1pPr algn="r">
              <a:defRPr/>
            </a:lvl1pPr>
          </a:lstStyle>
          <a:p>
            <a:fld id="{2BE451C3-0FF4-47C4-B829-773ADF60F88C}" type="datetimeFigureOut">
              <a:rPr lang="en-US" smtClean="0"/>
              <a:t>7/31/2024</a:t>
            </a:fld>
            <a:endParaRPr lang="en-US" dirty="0"/>
          </a:p>
        </p:txBody>
      </p:sp>
      <p:sp>
        <p:nvSpPr>
          <p:cNvPr id="6" name="Footer Placeholder 5"/>
          <p:cNvSpPr>
            <a:spLocks noGrp="1"/>
          </p:cNvSpPr>
          <p:nvPr>
            <p:ph type="ftr" sz="quarter" idx="11"/>
          </p:nvPr>
        </p:nvSpPr>
        <p:spPr>
          <a:xfrm>
            <a:off x="685622" y="378884"/>
            <a:ext cx="6989671"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59623" y="381001"/>
            <a:ext cx="643580" cy="365125"/>
          </a:xfrm>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415252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4846" y="762000"/>
            <a:ext cx="8608357"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621" y="2202080"/>
            <a:ext cx="3455532" cy="617320"/>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620" y="2904565"/>
            <a:ext cx="3455532" cy="331413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7662" y="2201333"/>
            <a:ext cx="3455532" cy="626534"/>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5721" y="2904067"/>
            <a:ext cx="3455532" cy="331461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49703" y="2192866"/>
            <a:ext cx="3455532" cy="626534"/>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49704" y="2904565"/>
            <a:ext cx="3455532" cy="331413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7/31/2024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012963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4846" y="762000"/>
            <a:ext cx="8608357"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439" y="4191001"/>
            <a:ext cx="3450683"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439" y="2362200"/>
            <a:ext cx="345068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439" y="4873765"/>
            <a:ext cx="3450683" cy="1344921"/>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3124" y="4191001"/>
            <a:ext cx="3448037"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3124" y="2362200"/>
            <a:ext cx="344803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3125" y="4873764"/>
            <a:ext cx="3448037" cy="1344921"/>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7635" y="4191001"/>
            <a:ext cx="3455569"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7759" y="2362200"/>
            <a:ext cx="344698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7635" y="4873762"/>
            <a:ext cx="3451546" cy="1344921"/>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7/31/2024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37819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622" y="2194560"/>
            <a:ext cx="10817582"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863758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Vertical Title 1"/>
          <p:cNvSpPr>
            <a:spLocks noGrp="1"/>
          </p:cNvSpPr>
          <p:nvPr>
            <p:ph type="title" orient="vert"/>
          </p:nvPr>
        </p:nvSpPr>
        <p:spPr>
          <a:xfrm>
            <a:off x="9446339" y="745067"/>
            <a:ext cx="2056864"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200" y="745068"/>
            <a:ext cx="8202064"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2417" y="379942"/>
            <a:ext cx="2910082" cy="365125"/>
          </a:xfrm>
        </p:spPr>
        <p:txBody>
          <a:bodyPr/>
          <a:lstStyle>
            <a:lvl1pPr algn="r">
              <a:defRPr/>
            </a:lvl1pPr>
          </a:lstStyle>
          <a:p>
            <a:fld id="{CDA879A6-0FD0-4734-A311-86BFCA472E6E}" type="datetimeFigureOut">
              <a:rPr lang="en-US" smtClean="0"/>
              <a:t>7/31/2024</a:t>
            </a:fld>
            <a:endParaRPr lang="en-US" dirty="0"/>
          </a:p>
        </p:txBody>
      </p:sp>
      <p:sp>
        <p:nvSpPr>
          <p:cNvPr id="5" name="Footer Placeholder 4"/>
          <p:cNvSpPr>
            <a:spLocks noGrp="1"/>
          </p:cNvSpPr>
          <p:nvPr>
            <p:ph type="ftr" sz="quarter" idx="11"/>
          </p:nvPr>
        </p:nvSpPr>
        <p:spPr>
          <a:xfrm>
            <a:off x="685622" y="381001"/>
            <a:ext cx="6989671" cy="365125"/>
          </a:xfrm>
        </p:spPr>
        <p:txBody>
          <a:bodyPr/>
          <a:lstStyle/>
          <a:p>
            <a:r>
              <a:rPr lang="en-US"/>
              <a:t>
              </a:t>
            </a:r>
            <a:endParaRPr lang="en-US" dirty="0"/>
          </a:p>
        </p:txBody>
      </p:sp>
      <p:sp>
        <p:nvSpPr>
          <p:cNvPr id="6" name="Slide Number Placeholder 5"/>
          <p:cNvSpPr>
            <a:spLocks noGrp="1"/>
          </p:cNvSpPr>
          <p:nvPr>
            <p:ph type="sldNum" sz="quarter" idx="12"/>
          </p:nvPr>
        </p:nvSpPr>
        <p:spPr>
          <a:xfrm>
            <a:off x="10859623" y="381001"/>
            <a:ext cx="643580" cy="365125"/>
          </a:xfrm>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676046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accent4">
                    <a:lumMod val="75000"/>
                  </a:schemeClr>
                </a:solidFill>
              </a:defRPr>
            </a:lvl1pPr>
          </a:lstStyle>
          <a:p>
            <a:r>
              <a:rPr lang="en-US" dirty="0"/>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210936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lvl1pPr>
          </a:lstStyle>
          <a:p>
            <a:r>
              <a:rPr lang="en-US" dirty="0"/>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57189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255747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lvl1pPr>
          </a:lstStyle>
          <a:p>
            <a:r>
              <a:rPr lang="en-US" dirty="0"/>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r>
              <a:rPr lang="en-US"/>
              <a:t>Click icon to add picture</a:t>
            </a:r>
            <a:endParaRPr lang="en-US" dirty="0"/>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r>
              <a:rPr lang="en-US"/>
              <a:t>Click icon to add picture</a:t>
            </a:r>
            <a:endParaRPr lang="en-US" dirty="0"/>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r>
              <a:rPr lang="en-US"/>
              <a:t>Click icon to add picture</a:t>
            </a:r>
            <a:endParaRPr lang="en-US" dirty="0"/>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r>
              <a:rPr lang="en-US"/>
              <a:t>Click icon to add picture</a:t>
            </a:r>
            <a:endParaRPr lang="en-US" dirty="0"/>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r>
              <a:rPr lang="en-US"/>
              <a:t>Click icon to add picture</a:t>
            </a:r>
            <a:endParaRPr lang="en-US" dirty="0"/>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514595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lvl1pPr>
          </a:lstStyle>
          <a:p>
            <a:r>
              <a:rPr lang="en-US" dirty="0"/>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923832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Levels infographic">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lvl1pPr>
          </a:lstStyle>
          <a:p>
            <a:r>
              <a:rPr lang="en-US" dirty="0"/>
              <a:t>add title here</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672640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dirty="0"/>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dirty="0"/>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dirty="0"/>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dirty="0"/>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dirty="0"/>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dirty="0"/>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dirty="0"/>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dirty="0"/>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dirty="0"/>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dirty="0"/>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dirty="0"/>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dirty="0"/>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dirty="0"/>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dirty="0"/>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dirty="0"/>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dirty="0"/>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dirty="0"/>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dirty="0"/>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dirty="0"/>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dirty="0"/>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dirty="0"/>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dirty="0"/>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dirty="0"/>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dirty="0"/>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dirty="0"/>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dirty="0"/>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dirty="0"/>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dirty="0"/>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dirty="0"/>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dirty="0"/>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dirty="0"/>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dirty="0"/>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dirty="0"/>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dirty="0"/>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dirty="0"/>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dirty="0"/>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dirty="0"/>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dirty="0"/>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dirty="0"/>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dirty="0"/>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dirty="0"/>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dirty="0"/>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dirty="0"/>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dirty="0"/>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lvl1pPr>
          </a:lstStyle>
          <a:p>
            <a:r>
              <a:rPr lang="en-US" dirty="0"/>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437665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lvl1pPr>
          </a:lstStyle>
          <a:p>
            <a:r>
              <a:rPr lang="en-US" dirty="0"/>
              <a:t>Add </a:t>
            </a:r>
            <a:br>
              <a:rPr lang="en-US" dirty="0"/>
            </a:br>
            <a:r>
              <a:rPr lang="en-US" dirty="0"/>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685622" y="753534"/>
            <a:ext cx="10817581" cy="2801935"/>
          </a:xfrm>
        </p:spPr>
        <p:txBody>
          <a:bodyPr anchor="b">
            <a:normAutofit/>
          </a:bodyPr>
          <a:lstStyle>
            <a:lvl1pPr algn="r">
              <a:defRPr sz="3999"/>
            </a:lvl1pPr>
          </a:lstStyle>
          <a:p>
            <a:r>
              <a:rPr lang="en-US"/>
              <a:t>Click to edit Master title style</a:t>
            </a:r>
            <a:endParaRPr lang="en-US" dirty="0"/>
          </a:p>
        </p:txBody>
      </p:sp>
      <p:sp>
        <p:nvSpPr>
          <p:cNvPr id="3" name="Text Placeholder 2"/>
          <p:cNvSpPr>
            <a:spLocks noGrp="1"/>
          </p:cNvSpPr>
          <p:nvPr>
            <p:ph type="body" idx="1"/>
          </p:nvPr>
        </p:nvSpPr>
        <p:spPr>
          <a:xfrm>
            <a:off x="1024200" y="3641726"/>
            <a:ext cx="10487468" cy="955675"/>
          </a:xfrm>
        </p:spPr>
        <p:txBody>
          <a:bodyPr>
            <a:normAutofit/>
          </a:bodyPr>
          <a:lstStyle>
            <a:lvl1pPr marL="0" indent="0" algn="r">
              <a:buNone/>
              <a:defRPr sz="21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2417" y="381001"/>
            <a:ext cx="2910082" cy="365125"/>
          </a:xfrm>
        </p:spPr>
        <p:txBody>
          <a:bodyPr/>
          <a:lstStyle>
            <a:lvl1pPr algn="r">
              <a:defRPr/>
            </a:lvl1pPr>
          </a:lstStyle>
          <a:p>
            <a:fld id="{F34E6425-0181-43F2-84FC-787E803FD2F8}" type="datetimeFigureOut">
              <a:rPr lang="en-US" smtClean="0"/>
              <a:t>7/31/2024</a:t>
            </a:fld>
            <a:endParaRPr lang="en-US" dirty="0"/>
          </a:p>
        </p:txBody>
      </p:sp>
      <p:sp>
        <p:nvSpPr>
          <p:cNvPr id="5" name="Footer Placeholder 4"/>
          <p:cNvSpPr>
            <a:spLocks noGrp="1"/>
          </p:cNvSpPr>
          <p:nvPr>
            <p:ph type="ftr" sz="quarter" idx="11"/>
          </p:nvPr>
        </p:nvSpPr>
        <p:spPr>
          <a:xfrm>
            <a:off x="685622" y="381002"/>
            <a:ext cx="6989671" cy="364065"/>
          </a:xfrm>
        </p:spPr>
        <p:txBody>
          <a:bodyPr/>
          <a:lstStyle/>
          <a:p>
            <a:r>
              <a:rPr lang="en-US"/>
              <a:t>
              </a:t>
            </a:r>
            <a:endParaRPr lang="en-US" dirty="0"/>
          </a:p>
        </p:txBody>
      </p:sp>
      <p:sp>
        <p:nvSpPr>
          <p:cNvPr id="6" name="Slide Number Placeholder 5"/>
          <p:cNvSpPr>
            <a:spLocks noGrp="1"/>
          </p:cNvSpPr>
          <p:nvPr>
            <p:ph type="sldNum" sz="quarter" idx="12"/>
          </p:nvPr>
        </p:nvSpPr>
        <p:spPr>
          <a:xfrm>
            <a:off x="10859623" y="381001"/>
            <a:ext cx="643580" cy="365125"/>
          </a:xfrm>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27519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1" y="2194560"/>
            <a:ext cx="5332611"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3" y="2194560"/>
            <a:ext cx="5332611"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43074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4846" y="762000"/>
            <a:ext cx="8608358"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171" y="2183802"/>
            <a:ext cx="5078668" cy="823912"/>
          </a:xfrm>
        </p:spPr>
        <p:txBody>
          <a:bodyPr anchor="b">
            <a:norm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685622" y="3132667"/>
            <a:ext cx="5310392"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133" y="2183802"/>
            <a:ext cx="5104070" cy="823912"/>
          </a:xfrm>
        </p:spPr>
        <p:txBody>
          <a:bodyPr anchor="b">
            <a:norm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3132667"/>
            <a:ext cx="5332611"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7/31/2024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93407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7/31/2024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95450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7/31/2024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897040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2" y="1524000"/>
            <a:ext cx="4113728" cy="1600200"/>
          </a:xfrm>
        </p:spPr>
        <p:txBody>
          <a:bodyPr anchor="b"/>
          <a:lstStyle>
            <a:lvl1pPr algn="l">
              <a:defRPr sz="3199"/>
            </a:lvl1pPr>
          </a:lstStyle>
          <a:p>
            <a:r>
              <a:rPr lang="en-US"/>
              <a:t>Click to edit Master title style</a:t>
            </a:r>
            <a:endParaRPr lang="en-US" dirty="0"/>
          </a:p>
        </p:txBody>
      </p:sp>
      <p:sp>
        <p:nvSpPr>
          <p:cNvPr id="3" name="Content Placeholder 2"/>
          <p:cNvSpPr>
            <a:spLocks noGrp="1"/>
          </p:cNvSpPr>
          <p:nvPr>
            <p:ph idx="1"/>
          </p:nvPr>
        </p:nvSpPr>
        <p:spPr>
          <a:xfrm>
            <a:off x="4994281" y="746760"/>
            <a:ext cx="6508923"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124200"/>
            <a:ext cx="4113728" cy="3094485"/>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78422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1" y="1524000"/>
            <a:ext cx="6871450" cy="1600200"/>
          </a:xfrm>
        </p:spPr>
        <p:txBody>
          <a:bodyPr anchor="b"/>
          <a:lstStyle>
            <a:lvl1pPr algn="l">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9191" y="751242"/>
            <a:ext cx="3644013" cy="5467443"/>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85621" y="3124200"/>
            <a:ext cx="6871450" cy="3094485"/>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64191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12188825" cy="1441450"/>
          </a:xfrm>
          <a:prstGeom prst="rect">
            <a:avLst/>
          </a:prstGeom>
        </p:spPr>
      </p:pic>
      <p:sp>
        <p:nvSpPr>
          <p:cNvPr id="2" name="Title Placeholder 1"/>
          <p:cNvSpPr>
            <a:spLocks noGrp="1"/>
          </p:cNvSpPr>
          <p:nvPr>
            <p:ph type="title"/>
          </p:nvPr>
        </p:nvSpPr>
        <p:spPr>
          <a:xfrm>
            <a:off x="2894846" y="764373"/>
            <a:ext cx="8608358"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2" y="2194561"/>
            <a:ext cx="10817582"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3122" y="6356351"/>
            <a:ext cx="2910082"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7/31/2024</a:t>
            </a:fld>
            <a:endParaRPr lang="en-US" dirty="0"/>
          </a:p>
        </p:txBody>
      </p:sp>
      <p:sp>
        <p:nvSpPr>
          <p:cNvPr id="5" name="Footer Placeholder 4"/>
          <p:cNvSpPr>
            <a:spLocks noGrp="1"/>
          </p:cNvSpPr>
          <p:nvPr>
            <p:ph type="ftr" sz="quarter" idx="3"/>
          </p:nvPr>
        </p:nvSpPr>
        <p:spPr>
          <a:xfrm>
            <a:off x="685621" y="6355846"/>
            <a:ext cx="7770376"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760718" y="381001"/>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2669217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665" r:id="rId23"/>
    <p:sldLayoutId id="2147483666" r:id="rId24"/>
  </p:sldLayoutIdLst>
  <p:txStyles>
    <p:titleStyle>
      <a:lvl1pPr algn="r" defTabSz="914126" rtl="0" eaLnBrk="1" latinLnBrk="0" hangingPunct="1">
        <a:lnSpc>
          <a:spcPct val="90000"/>
        </a:lnSpc>
        <a:spcBef>
          <a:spcPct val="0"/>
        </a:spcBef>
        <a:buNone/>
        <a:defRPr sz="3999" kern="1200" cap="all" baseline="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1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99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48A1BF-DE59-228D-432C-902C74915FD2}"/>
              </a:ext>
            </a:extLst>
          </p:cNvPr>
          <p:cNvSpPr txBox="1"/>
          <p:nvPr/>
        </p:nvSpPr>
        <p:spPr>
          <a:xfrm>
            <a:off x="7966620" y="5013176"/>
            <a:ext cx="3960441" cy="923330"/>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PRESENTED BY:</a:t>
            </a:r>
          </a:p>
          <a:p>
            <a:r>
              <a:rPr lang="en-IN" b="1" dirty="0">
                <a:solidFill>
                  <a:schemeClr val="bg1"/>
                </a:solidFill>
                <a:latin typeface="Times New Roman" panose="02020603050405020304" pitchFamily="18" charset="0"/>
                <a:cs typeface="Times New Roman" panose="02020603050405020304" pitchFamily="18" charset="0"/>
              </a:rPr>
              <a:t>Dinesh reddy N(192224107) </a:t>
            </a:r>
          </a:p>
          <a:p>
            <a:r>
              <a:rPr lang="en-IN" b="1" dirty="0">
                <a:solidFill>
                  <a:schemeClr val="bg1"/>
                </a:solidFill>
                <a:latin typeface="Times New Roman" panose="02020603050405020304" pitchFamily="18" charset="0"/>
                <a:cs typeface="Times New Roman" panose="02020603050405020304" pitchFamily="18" charset="0"/>
              </a:rPr>
              <a:t>Suraaj Simha R(192224098)</a:t>
            </a:r>
          </a:p>
        </p:txBody>
      </p:sp>
      <p:sp>
        <p:nvSpPr>
          <p:cNvPr id="5" name="TextBox 4">
            <a:extLst>
              <a:ext uri="{FF2B5EF4-FFF2-40B4-BE49-F238E27FC236}">
                <a16:creationId xmlns:a16="http://schemas.microsoft.com/office/drawing/2014/main" id="{F798767F-7D62-3540-3D79-2C89CB018918}"/>
              </a:ext>
            </a:extLst>
          </p:cNvPr>
          <p:cNvSpPr txBox="1"/>
          <p:nvPr/>
        </p:nvSpPr>
        <p:spPr>
          <a:xfrm>
            <a:off x="6382444" y="620688"/>
            <a:ext cx="5688633" cy="3939540"/>
          </a:xfrm>
          <a:prstGeom prst="rect">
            <a:avLst/>
          </a:prstGeom>
          <a:noFill/>
        </p:spPr>
        <p:txBody>
          <a:bodyPr wrap="square">
            <a:spAutoFit/>
          </a:bodyPr>
          <a:lstStyle/>
          <a:p>
            <a:r>
              <a:rPr lang="en-IN" sz="5000" dirty="0">
                <a:solidFill>
                  <a:schemeClr val="bg1"/>
                </a:solidFill>
              </a:rPr>
              <a:t>PHISHING DETECTION IN WEBSITES USING RANDOM FOREST ALGORITHM</a:t>
            </a:r>
          </a:p>
        </p:txBody>
      </p:sp>
      <p:pic>
        <p:nvPicPr>
          <p:cNvPr id="1026" name="Picture 2" descr="AI can detect phishing via visual markups | TechGig">
            <a:extLst>
              <a:ext uri="{FF2B5EF4-FFF2-40B4-BE49-F238E27FC236}">
                <a16:creationId xmlns:a16="http://schemas.microsoft.com/office/drawing/2014/main" id="{5B4252DD-20F0-DD53-A0EF-DE5FE88CF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8" y="1412776"/>
            <a:ext cx="5904154" cy="3744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0517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696BBB3-B16A-71C1-9483-E5E2A66C0D4B}"/>
              </a:ext>
            </a:extLst>
          </p:cNvPr>
          <p:cNvSpPr>
            <a:spLocks noGrp="1"/>
          </p:cNvSpPr>
          <p:nvPr>
            <p:ph type="title"/>
          </p:nvPr>
        </p:nvSpPr>
        <p:spPr/>
        <p:txBody>
          <a:bodyPr/>
          <a:lstStyle/>
          <a:p>
            <a:pPr algn="l"/>
            <a:r>
              <a:rPr lang="en-IN" dirty="0"/>
              <a:t>MACHINE LEARNING MODELS</a:t>
            </a:r>
          </a:p>
        </p:txBody>
      </p:sp>
      <p:sp>
        <p:nvSpPr>
          <p:cNvPr id="24" name="TextBox 23">
            <a:extLst>
              <a:ext uri="{FF2B5EF4-FFF2-40B4-BE49-F238E27FC236}">
                <a16:creationId xmlns:a16="http://schemas.microsoft.com/office/drawing/2014/main" id="{EE7D5F3C-8A04-EA0F-1FF2-F253321E90DA}"/>
              </a:ext>
            </a:extLst>
          </p:cNvPr>
          <p:cNvSpPr txBox="1"/>
          <p:nvPr/>
        </p:nvSpPr>
        <p:spPr>
          <a:xfrm>
            <a:off x="111244" y="2204864"/>
            <a:ext cx="5967223" cy="374140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is a supervised machine-learning task. There are two major supervised machine learning problems, called classification and regression.</a:t>
            </a:r>
          </a:p>
          <a:p>
            <a:pPr marL="342900" indent="-34290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data comes under a classification problem, as the input URL is classified as Phishing(1) and legitimate(0). The machine learning models (classification) are considered to train the dataset.</a:t>
            </a:r>
          </a:p>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random forest algorithm is a supervised classification and regression algorithm. This algorithm, as the name implies, generates a forest with various trees at random. </a:t>
            </a:r>
          </a:p>
          <a:p>
            <a:pPr marL="342900" indent="-342900" algn="just">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9220" name="Picture 4" descr="An effective detection approach for phishing websites using URL and HTML  features | Scientific Reports">
            <a:extLst>
              <a:ext uri="{FF2B5EF4-FFF2-40B4-BE49-F238E27FC236}">
                <a16:creationId xmlns:a16="http://schemas.microsoft.com/office/drawing/2014/main" id="{20A46612-E611-189A-11CF-241E548E2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784477"/>
            <a:ext cx="4908712" cy="48494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4134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696BBB3-B16A-71C1-9483-E5E2A66C0D4B}"/>
              </a:ext>
            </a:extLst>
          </p:cNvPr>
          <p:cNvSpPr>
            <a:spLocks noGrp="1"/>
          </p:cNvSpPr>
          <p:nvPr>
            <p:ph type="title"/>
          </p:nvPr>
        </p:nvSpPr>
        <p:spPr/>
        <p:txBody>
          <a:bodyPr/>
          <a:lstStyle/>
          <a:p>
            <a:pPr algn="l"/>
            <a:r>
              <a:rPr lang="en-IN" dirty="0"/>
              <a:t>MACHINE LEARNING MODELS</a:t>
            </a:r>
          </a:p>
        </p:txBody>
      </p:sp>
      <p:sp>
        <p:nvSpPr>
          <p:cNvPr id="2" name="TextBox 1">
            <a:extLst>
              <a:ext uri="{FF2B5EF4-FFF2-40B4-BE49-F238E27FC236}">
                <a16:creationId xmlns:a16="http://schemas.microsoft.com/office/drawing/2014/main" id="{15D5521F-D90F-C7C4-CAB5-ECECF5C2BC5A}"/>
              </a:ext>
            </a:extLst>
          </p:cNvPr>
          <p:cNvSpPr txBox="1"/>
          <p:nvPr/>
        </p:nvSpPr>
        <p:spPr>
          <a:xfrm>
            <a:off x="405780" y="2509821"/>
            <a:ext cx="5054352" cy="328532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Begin by randomly selecting samples from a given dataset This method will then build a decision tree for each sample. The forecast result from each decision tree will then be obtained.</a:t>
            </a:r>
          </a:p>
          <a:p>
            <a:pPr marL="342900" indent="-34290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Random forests perform better than single decision trees for a wide range of data items.</a:t>
            </a:r>
          </a:p>
          <a:p>
            <a:pPr marL="342900" indent="-34290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variance of a random forest is lower than that of a single decision tree Random forests are extremely adaptable and accurate.</a:t>
            </a:r>
          </a:p>
          <a:p>
            <a:pPr marL="342900" indent="-34290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Even when a major amount of the data is missing, the Random Forest method maintains good accuracy.</a:t>
            </a:r>
          </a:p>
        </p:txBody>
      </p:sp>
      <p:pic>
        <p:nvPicPr>
          <p:cNvPr id="4" name="Picture 3">
            <a:extLst>
              <a:ext uri="{FF2B5EF4-FFF2-40B4-BE49-F238E27FC236}">
                <a16:creationId xmlns:a16="http://schemas.microsoft.com/office/drawing/2014/main" id="{20A3E023-D99C-C846-34FA-F820DCD2329A}"/>
              </a:ext>
            </a:extLst>
          </p:cNvPr>
          <p:cNvPicPr>
            <a:picLocks noChangeAspect="1"/>
          </p:cNvPicPr>
          <p:nvPr/>
        </p:nvPicPr>
        <p:blipFill>
          <a:blip r:embed="rId2"/>
          <a:stretch>
            <a:fillRect/>
          </a:stretch>
        </p:blipFill>
        <p:spPr>
          <a:xfrm>
            <a:off x="6092983" y="2348880"/>
            <a:ext cx="5389661" cy="36072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975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696BBB3-B16A-71C1-9483-E5E2A66C0D4B}"/>
              </a:ext>
            </a:extLst>
          </p:cNvPr>
          <p:cNvSpPr>
            <a:spLocks noGrp="1"/>
          </p:cNvSpPr>
          <p:nvPr>
            <p:ph type="title"/>
          </p:nvPr>
        </p:nvSpPr>
        <p:spPr/>
        <p:txBody>
          <a:bodyPr/>
          <a:lstStyle/>
          <a:p>
            <a:pPr algn="l"/>
            <a:r>
              <a:rPr lang="en-IN" dirty="0"/>
              <a:t>CONCLUSION</a:t>
            </a:r>
          </a:p>
        </p:txBody>
      </p:sp>
      <p:sp>
        <p:nvSpPr>
          <p:cNvPr id="24" name="TextBox 23">
            <a:extLst>
              <a:ext uri="{FF2B5EF4-FFF2-40B4-BE49-F238E27FC236}">
                <a16:creationId xmlns:a16="http://schemas.microsoft.com/office/drawing/2014/main" id="{EE7D5F3C-8A04-EA0F-1FF2-F253321E90DA}"/>
              </a:ext>
            </a:extLst>
          </p:cNvPr>
          <p:cNvSpPr txBox="1"/>
          <p:nvPr/>
        </p:nvSpPr>
        <p:spPr>
          <a:xfrm>
            <a:off x="189756" y="1844824"/>
            <a:ext cx="5760640" cy="484940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Detecting phishing attempts is crucial for safeguarding individuals and organizations against cyber threats. </a:t>
            </a:r>
          </a:p>
          <a:p>
            <a:pPr marL="342900" indent="-342900" algn="just">
              <a:lnSpc>
                <a:spcPct val="150000"/>
              </a:lnSpc>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By employing advanced detection techniques, including machine learning algorithms, behavioral analysis, and real-time monitoring, we can effectively mitigate the risks associated with phishing. </a:t>
            </a:r>
          </a:p>
          <a:p>
            <a:pPr marL="342900" indent="-342900" algn="just">
              <a:lnSpc>
                <a:spcPct val="150000"/>
              </a:lnSpc>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Continuous education and awareness programs also play a pivotal role in empowering users to recognize and report phishing attempts promptly. </a:t>
            </a:r>
          </a:p>
          <a:p>
            <a:pPr marL="342900" indent="-342900" algn="just">
              <a:lnSpc>
                <a:spcPct val="150000"/>
              </a:lnSpc>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Through these combined efforts, we can enhance cybersecurity resilience and protect sensitive information from malicious actors seeking unauthorized access.</a:t>
            </a:r>
          </a:p>
          <a:p>
            <a:pPr marL="342900" indent="-342900" algn="just">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pic>
        <p:nvPicPr>
          <p:cNvPr id="10245" name="Picture 5" descr="Machine learning technique detects phishing sites based on markup visualization">
            <a:extLst>
              <a:ext uri="{FF2B5EF4-FFF2-40B4-BE49-F238E27FC236}">
                <a16:creationId xmlns:a16="http://schemas.microsoft.com/office/drawing/2014/main" id="{93E1D1E4-D90D-D883-4F11-F316E804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4182">
            <a:off x="6387578" y="2276872"/>
            <a:ext cx="5416046" cy="34563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0769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515EB2-74A1-7AC5-C6C7-BA7080EFB53C}"/>
              </a:ext>
            </a:extLst>
          </p:cNvPr>
          <p:cNvPicPr>
            <a:picLocks noChangeAspect="1"/>
          </p:cNvPicPr>
          <p:nvPr/>
        </p:nvPicPr>
        <p:blipFill>
          <a:blip r:embed="rId2"/>
          <a:stretch>
            <a:fillRect/>
          </a:stretch>
        </p:blipFill>
        <p:spPr>
          <a:xfrm>
            <a:off x="0" y="-27384"/>
            <a:ext cx="12188825" cy="6957391"/>
          </a:xfrm>
          <a:prstGeom prst="rect">
            <a:avLst/>
          </a:prstGeom>
        </p:spPr>
      </p:pic>
    </p:spTree>
    <p:extLst>
      <p:ext uri="{BB962C8B-B14F-4D97-AF65-F5344CB8AC3E}">
        <p14:creationId xmlns:p14="http://schemas.microsoft.com/office/powerpoint/2010/main" val="281949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0B4A8E1-F486-D83E-3FC1-87C714A6A781}"/>
              </a:ext>
            </a:extLst>
          </p:cNvPr>
          <p:cNvSpPr>
            <a:spLocks noGrp="1"/>
          </p:cNvSpPr>
          <p:nvPr>
            <p:ph type="title"/>
          </p:nvPr>
        </p:nvSpPr>
        <p:spPr>
          <a:xfrm>
            <a:off x="333772" y="232084"/>
            <a:ext cx="5256584" cy="3340932"/>
          </a:xfrm>
        </p:spPr>
        <p:txBody>
          <a:bodyPr/>
          <a:lstStyle/>
          <a:p>
            <a:r>
              <a:rPr lang="en-IN" dirty="0"/>
              <a:t>PHISHING</a:t>
            </a:r>
            <a:br>
              <a:rPr lang="en-IN" dirty="0"/>
            </a:br>
            <a:r>
              <a:rPr lang="en-IN" dirty="0"/>
              <a:t>DETECTION IN WEBSITES</a:t>
            </a:r>
          </a:p>
        </p:txBody>
      </p:sp>
      <p:sp>
        <p:nvSpPr>
          <p:cNvPr id="4" name="Text Placeholder 3">
            <a:extLst>
              <a:ext uri="{FF2B5EF4-FFF2-40B4-BE49-F238E27FC236}">
                <a16:creationId xmlns:a16="http://schemas.microsoft.com/office/drawing/2014/main" id="{BD414234-8A8D-BAEB-33F4-895578CEA61C}"/>
              </a:ext>
            </a:extLst>
          </p:cNvPr>
          <p:cNvSpPr>
            <a:spLocks noGrp="1"/>
          </p:cNvSpPr>
          <p:nvPr>
            <p:ph type="body" sz="quarter" idx="11"/>
          </p:nvPr>
        </p:nvSpPr>
        <p:spPr>
          <a:xfrm>
            <a:off x="6759388" y="755695"/>
            <a:ext cx="3297423" cy="339309"/>
          </a:xfrm>
        </p:spPr>
        <p:txBody>
          <a:bodyPr/>
          <a:lstStyle/>
          <a:p>
            <a:r>
              <a:rPr lang="en-US" dirty="0"/>
              <a:t>ABSTRACT</a:t>
            </a:r>
          </a:p>
        </p:txBody>
      </p:sp>
      <p:sp>
        <p:nvSpPr>
          <p:cNvPr id="5" name="Text Placeholder 4">
            <a:extLst>
              <a:ext uri="{FF2B5EF4-FFF2-40B4-BE49-F238E27FC236}">
                <a16:creationId xmlns:a16="http://schemas.microsoft.com/office/drawing/2014/main" id="{9EB8E673-0004-D4CF-73EA-CCFB18CE69A9}"/>
              </a:ext>
            </a:extLst>
          </p:cNvPr>
          <p:cNvSpPr>
            <a:spLocks noGrp="1"/>
          </p:cNvSpPr>
          <p:nvPr>
            <p:ph type="body" sz="quarter" idx="12"/>
          </p:nvPr>
        </p:nvSpPr>
        <p:spPr>
          <a:xfrm>
            <a:off x="6759389" y="1780621"/>
            <a:ext cx="3297423" cy="339309"/>
          </a:xfrm>
        </p:spPr>
        <p:txBody>
          <a:bodyPr/>
          <a:lstStyle/>
          <a:p>
            <a:r>
              <a:rPr lang="en-US" dirty="0"/>
              <a:t>INTRODUCTION</a:t>
            </a:r>
          </a:p>
        </p:txBody>
      </p:sp>
      <p:sp>
        <p:nvSpPr>
          <p:cNvPr id="6" name="Text Placeholder 5">
            <a:extLst>
              <a:ext uri="{FF2B5EF4-FFF2-40B4-BE49-F238E27FC236}">
                <a16:creationId xmlns:a16="http://schemas.microsoft.com/office/drawing/2014/main" id="{CE6A4F31-850F-0B98-C562-D8003645E545}"/>
              </a:ext>
            </a:extLst>
          </p:cNvPr>
          <p:cNvSpPr>
            <a:spLocks noGrp="1"/>
          </p:cNvSpPr>
          <p:nvPr>
            <p:ph type="body" sz="quarter" idx="13"/>
          </p:nvPr>
        </p:nvSpPr>
        <p:spPr>
          <a:xfrm>
            <a:off x="6759387" y="2805547"/>
            <a:ext cx="3297423" cy="339309"/>
          </a:xfrm>
        </p:spPr>
        <p:txBody>
          <a:bodyPr/>
          <a:lstStyle/>
          <a:p>
            <a:r>
              <a:rPr lang="en-US" dirty="0"/>
              <a:t>OBJECTIVES</a:t>
            </a:r>
          </a:p>
        </p:txBody>
      </p:sp>
      <p:sp>
        <p:nvSpPr>
          <p:cNvPr id="7" name="Text Placeholder 6">
            <a:extLst>
              <a:ext uri="{FF2B5EF4-FFF2-40B4-BE49-F238E27FC236}">
                <a16:creationId xmlns:a16="http://schemas.microsoft.com/office/drawing/2014/main" id="{A923B0EF-669F-2B43-B3E6-67D138B0ABC9}"/>
              </a:ext>
            </a:extLst>
          </p:cNvPr>
          <p:cNvSpPr>
            <a:spLocks noGrp="1"/>
          </p:cNvSpPr>
          <p:nvPr>
            <p:ph type="body" sz="quarter" idx="14"/>
          </p:nvPr>
        </p:nvSpPr>
        <p:spPr>
          <a:xfrm>
            <a:off x="6759387" y="3848301"/>
            <a:ext cx="3297423" cy="339309"/>
          </a:xfrm>
        </p:spPr>
        <p:txBody>
          <a:bodyPr/>
          <a:lstStyle/>
          <a:p>
            <a:r>
              <a:rPr lang="en-US" dirty="0"/>
              <a:t>TYPES OF PHISHING</a:t>
            </a:r>
          </a:p>
        </p:txBody>
      </p:sp>
      <p:sp>
        <p:nvSpPr>
          <p:cNvPr id="8" name="Text Placeholder 7">
            <a:extLst>
              <a:ext uri="{FF2B5EF4-FFF2-40B4-BE49-F238E27FC236}">
                <a16:creationId xmlns:a16="http://schemas.microsoft.com/office/drawing/2014/main" id="{D2590796-B2B8-4A5A-BEE0-CCA44EC785C5}"/>
              </a:ext>
            </a:extLst>
          </p:cNvPr>
          <p:cNvSpPr>
            <a:spLocks noGrp="1"/>
          </p:cNvSpPr>
          <p:nvPr>
            <p:ph type="body" sz="quarter" idx="15"/>
          </p:nvPr>
        </p:nvSpPr>
        <p:spPr>
          <a:xfrm>
            <a:off x="6759387" y="4855399"/>
            <a:ext cx="3297423" cy="339309"/>
          </a:xfrm>
        </p:spPr>
        <p:txBody>
          <a:bodyPr/>
          <a:lstStyle/>
          <a:p>
            <a:r>
              <a:rPr lang="en-US" dirty="0"/>
              <a:t>EXISTING AND PROPOSED SYSTEM</a:t>
            </a:r>
          </a:p>
        </p:txBody>
      </p:sp>
      <p:sp>
        <p:nvSpPr>
          <p:cNvPr id="9" name="Text Placeholder 8">
            <a:extLst>
              <a:ext uri="{FF2B5EF4-FFF2-40B4-BE49-F238E27FC236}">
                <a16:creationId xmlns:a16="http://schemas.microsoft.com/office/drawing/2014/main" id="{3D55076F-F023-470C-52A8-64F84BEAA256}"/>
              </a:ext>
            </a:extLst>
          </p:cNvPr>
          <p:cNvSpPr>
            <a:spLocks noGrp="1"/>
          </p:cNvSpPr>
          <p:nvPr>
            <p:ph type="body" sz="quarter" idx="16"/>
          </p:nvPr>
        </p:nvSpPr>
        <p:spPr>
          <a:xfrm>
            <a:off x="6747246" y="5932650"/>
            <a:ext cx="3297423" cy="339309"/>
          </a:xfrm>
        </p:spPr>
        <p:txBody>
          <a:bodyPr/>
          <a:lstStyle/>
          <a:p>
            <a:r>
              <a:rPr lang="en-US" dirty="0"/>
              <a:t>CONCLUSION</a:t>
            </a:r>
          </a:p>
        </p:txBody>
      </p:sp>
    </p:spTree>
    <p:extLst>
      <p:ext uri="{BB962C8B-B14F-4D97-AF65-F5344CB8AC3E}">
        <p14:creationId xmlns:p14="http://schemas.microsoft.com/office/powerpoint/2010/main" val="235895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56753CE-8189-F069-E9C1-564C565365CB}"/>
              </a:ext>
            </a:extLst>
          </p:cNvPr>
          <p:cNvSpPr>
            <a:spLocks noGrp="1"/>
          </p:cNvSpPr>
          <p:nvPr>
            <p:ph type="title"/>
          </p:nvPr>
        </p:nvSpPr>
        <p:spPr>
          <a:xfrm>
            <a:off x="405780" y="277017"/>
            <a:ext cx="11028159" cy="997097"/>
          </a:xfrm>
        </p:spPr>
        <p:txBody>
          <a:bodyPr/>
          <a:lstStyle/>
          <a:p>
            <a:pPr algn="l"/>
            <a:r>
              <a:rPr lang="en-IN" dirty="0"/>
              <a:t>ABSTRACT</a:t>
            </a:r>
          </a:p>
        </p:txBody>
      </p:sp>
      <p:sp>
        <p:nvSpPr>
          <p:cNvPr id="12" name="Text Placeholder 11">
            <a:extLst>
              <a:ext uri="{FF2B5EF4-FFF2-40B4-BE49-F238E27FC236}">
                <a16:creationId xmlns:a16="http://schemas.microsoft.com/office/drawing/2014/main" id="{0BAF0275-801A-8268-3CC6-9049063333E3}"/>
              </a:ext>
            </a:extLst>
          </p:cNvPr>
          <p:cNvSpPr>
            <a:spLocks noGrp="1"/>
          </p:cNvSpPr>
          <p:nvPr>
            <p:ph type="body" sz="quarter" idx="11"/>
          </p:nvPr>
        </p:nvSpPr>
        <p:spPr>
          <a:xfrm>
            <a:off x="317055" y="1794693"/>
            <a:ext cx="4536504" cy="626195"/>
          </a:xfrm>
        </p:spPr>
        <p:txBody>
          <a:bodyPr/>
          <a:lstStyle/>
          <a:p>
            <a:r>
              <a:rPr lang="en-IN" dirty="0">
                <a:latin typeface="Times New Roman" panose="02020603050405020304" pitchFamily="18" charset="0"/>
                <a:cs typeface="Times New Roman" panose="02020603050405020304" pitchFamily="18" charset="0"/>
              </a:rPr>
              <a:t>WHAT IS PHISHING?</a:t>
            </a:r>
          </a:p>
        </p:txBody>
      </p:sp>
      <p:sp>
        <p:nvSpPr>
          <p:cNvPr id="14" name="Text Placeholder 13">
            <a:extLst>
              <a:ext uri="{FF2B5EF4-FFF2-40B4-BE49-F238E27FC236}">
                <a16:creationId xmlns:a16="http://schemas.microsoft.com/office/drawing/2014/main" id="{A5BCECD0-FF30-B76B-9BD3-C4CCFBD6BA3D}"/>
              </a:ext>
            </a:extLst>
          </p:cNvPr>
          <p:cNvSpPr>
            <a:spLocks noGrp="1"/>
          </p:cNvSpPr>
          <p:nvPr>
            <p:ph type="body" sz="quarter" idx="17"/>
          </p:nvPr>
        </p:nvSpPr>
        <p:spPr>
          <a:xfrm>
            <a:off x="189756" y="2290565"/>
            <a:ext cx="6782545" cy="4293096"/>
          </a:xfrm>
        </p:spPr>
        <p:txBody>
          <a:bodyPr/>
          <a:lstStyle/>
          <a:p>
            <a:pPr marL="171450" indent="-171450" algn="just">
              <a:lnSpc>
                <a:spcPct val="150000"/>
              </a:lnSpc>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In computer security, phishing is the criminally fraudulent process of attempting to acquire sensitive information such as usernames, passwords, and credit card details.</a:t>
            </a:r>
          </a:p>
          <a:p>
            <a:pPr marL="171450" indent="-171450" algn="just">
              <a:lnSpc>
                <a:spcPct val="150000"/>
              </a:lnSpc>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PHISHING is a new type of network attack where the attacker creates a replica of an existing web page to fool users into submitting personal, financial, or password data to what they think is their service provider’s website.</a:t>
            </a:r>
          </a:p>
          <a:p>
            <a:pPr marL="171450" indent="-171450" algn="just">
              <a:lnSpc>
                <a:spcPct val="150000"/>
              </a:lnSpc>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It is a type of social engineering attack that takes place when a malicious website impersonates a legitimate website to gain sensitive user information, such as passwords, and account information.</a:t>
            </a:r>
          </a:p>
          <a:p>
            <a:pPr marL="171450" indent="-171450" algn="just">
              <a:lnSpc>
                <a:spcPct val="150000"/>
              </a:lnSpc>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Phishing websites typically collect personal data, login credentials, or financial information, which can be used for identity theft, financial fraud, or other malicious purposes.</a:t>
            </a:r>
            <a:r>
              <a:rPr lang="en-IN" dirty="0">
                <a:solidFill>
                  <a:schemeClr val="tx1"/>
                </a:solidFill>
                <a:effectLst/>
                <a:highlight>
                  <a:srgbClr val="FFFFFF"/>
                </a:highlight>
                <a:latin typeface="Times New Roman" panose="02020603050405020304" pitchFamily="18" charset="0"/>
                <a:ea typeface="Arial" panose="020B0604020202020204" pitchFamily="34" charset="0"/>
              </a:rPr>
              <a:t> </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Detecting Phishing Websites using Machine Learning - Javatpoint">
            <a:extLst>
              <a:ext uri="{FF2B5EF4-FFF2-40B4-BE49-F238E27FC236}">
                <a16:creationId xmlns:a16="http://schemas.microsoft.com/office/drawing/2014/main" id="{80752871-2A6E-22A1-4EC3-0B2E5696E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263" y="2420888"/>
            <a:ext cx="5040562" cy="38610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5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56753CE-8189-F069-E9C1-564C565365CB}"/>
              </a:ext>
            </a:extLst>
          </p:cNvPr>
          <p:cNvSpPr>
            <a:spLocks noGrp="1"/>
          </p:cNvSpPr>
          <p:nvPr>
            <p:ph type="title"/>
          </p:nvPr>
        </p:nvSpPr>
        <p:spPr>
          <a:xfrm>
            <a:off x="693812" y="332656"/>
            <a:ext cx="10969943" cy="944561"/>
          </a:xfrm>
        </p:spPr>
        <p:txBody>
          <a:bodyPr/>
          <a:lstStyle/>
          <a:p>
            <a:pPr algn="l"/>
            <a:r>
              <a:rPr lang="en-IN" dirty="0"/>
              <a:t>INTRODUCTION</a:t>
            </a:r>
          </a:p>
        </p:txBody>
      </p:sp>
      <p:sp>
        <p:nvSpPr>
          <p:cNvPr id="12" name="Text Placeholder 11">
            <a:extLst>
              <a:ext uri="{FF2B5EF4-FFF2-40B4-BE49-F238E27FC236}">
                <a16:creationId xmlns:a16="http://schemas.microsoft.com/office/drawing/2014/main" id="{0BAF0275-801A-8268-3CC6-9049063333E3}"/>
              </a:ext>
            </a:extLst>
          </p:cNvPr>
          <p:cNvSpPr>
            <a:spLocks noGrp="1"/>
          </p:cNvSpPr>
          <p:nvPr>
            <p:ph type="body" sz="quarter" idx="11"/>
          </p:nvPr>
        </p:nvSpPr>
        <p:spPr>
          <a:xfrm>
            <a:off x="290034" y="1794693"/>
            <a:ext cx="5561333" cy="626195"/>
          </a:xfrm>
        </p:spPr>
        <p:txBody>
          <a:bodyPr/>
          <a:lstStyle/>
          <a:p>
            <a:r>
              <a:rPr lang="en-IN" dirty="0">
                <a:latin typeface="Times New Roman" panose="02020603050405020304" pitchFamily="18" charset="0"/>
                <a:cs typeface="Times New Roman" panose="02020603050405020304" pitchFamily="18" charset="0"/>
              </a:rPr>
              <a:t>PHISHING DETECTION:</a:t>
            </a:r>
          </a:p>
        </p:txBody>
      </p:sp>
      <p:sp>
        <p:nvSpPr>
          <p:cNvPr id="14" name="Text Placeholder 13">
            <a:extLst>
              <a:ext uri="{FF2B5EF4-FFF2-40B4-BE49-F238E27FC236}">
                <a16:creationId xmlns:a16="http://schemas.microsoft.com/office/drawing/2014/main" id="{A5BCECD0-FF30-B76B-9BD3-C4CCFBD6BA3D}"/>
              </a:ext>
            </a:extLst>
          </p:cNvPr>
          <p:cNvSpPr>
            <a:spLocks noGrp="1"/>
          </p:cNvSpPr>
          <p:nvPr>
            <p:ph type="body" sz="quarter" idx="17"/>
          </p:nvPr>
        </p:nvSpPr>
        <p:spPr>
          <a:xfrm>
            <a:off x="274346" y="2420888"/>
            <a:ext cx="6958507" cy="4567435"/>
          </a:xfrm>
        </p:spPr>
        <p:txBody>
          <a:bodyPr/>
          <a:lstStyle/>
          <a:p>
            <a:pPr marL="171450" indent="-171450"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 basic phishing attack attempts to trick a user into entering personal details or other confidential information, and email is the most common method of performing these tasks.</a:t>
            </a:r>
          </a:p>
          <a:p>
            <a:pPr marL="171450" indent="-1714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Phishing detection schemes can work on the client side without any server deployment or can work on the server side and provide necessary information to thin clients who might not have enough resources to deploy Phishing detection logic. </a:t>
            </a:r>
          </a:p>
          <a:p>
            <a:pPr marL="171450" indent="-1714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Phishing detection schemes and identified that they can be classified as </a:t>
            </a: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(1) Search engine based schemes, (2) Machine learning based schemes</a:t>
            </a: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(3) Blacklist and Whitelist based techniques, (4) Visual similarity matching schemes</a:t>
            </a: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(5) DNS-based schemes  (6) Email extensions and (7) scheme for mobile devices.</a:t>
            </a:r>
            <a:endParaRPr lang="en-IN" dirty="0">
              <a:solidFill>
                <a:schemeClr val="tx1"/>
              </a:solidFill>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Even then, online users are being trapped into revealing sensitive information in phishing websites.</a:t>
            </a:r>
          </a:p>
        </p:txBody>
      </p:sp>
      <p:pic>
        <p:nvPicPr>
          <p:cNvPr id="4100" name="Picture 4" descr="Overview of phishing URL detection framework | Download Scientific Diagram">
            <a:extLst>
              <a:ext uri="{FF2B5EF4-FFF2-40B4-BE49-F238E27FC236}">
                <a16:creationId xmlns:a16="http://schemas.microsoft.com/office/drawing/2014/main" id="{A8C86DAC-7D38-0156-4FD3-277870FC0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561" y="2290564"/>
            <a:ext cx="4723507" cy="401875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16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9A80-AFD3-2835-8DCD-B482F9210E16}"/>
              </a:ext>
            </a:extLst>
          </p:cNvPr>
          <p:cNvSpPr>
            <a:spLocks noGrp="1"/>
          </p:cNvSpPr>
          <p:nvPr>
            <p:ph type="title"/>
          </p:nvPr>
        </p:nvSpPr>
        <p:spPr>
          <a:xfrm>
            <a:off x="781885" y="5436767"/>
            <a:ext cx="10969943" cy="944561"/>
          </a:xfrm>
        </p:spPr>
        <p:txBody>
          <a:bodyPr/>
          <a:lstStyle/>
          <a:p>
            <a:pPr algn="l"/>
            <a:r>
              <a:rPr lang="en-US" dirty="0"/>
              <a:t>PHISHING ATTACK ANALYSIS</a:t>
            </a:r>
          </a:p>
        </p:txBody>
      </p:sp>
      <p:pic>
        <p:nvPicPr>
          <p:cNvPr id="27" name="Picture Placeholder 26" descr="What is Text Analysis? The Only Guide ...">
            <a:extLst>
              <a:ext uri="{FF2B5EF4-FFF2-40B4-BE49-F238E27FC236}">
                <a16:creationId xmlns:a16="http://schemas.microsoft.com/office/drawing/2014/main" id="{92AA2682-0969-38AB-AB2F-8886424016DB}"/>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16727" r="16727"/>
          <a:stretch>
            <a:fillRect/>
          </a:stretch>
        </p:blipFill>
        <p:spPr bwMode="auto">
          <a:prstGeom prst="rect">
            <a:avLst/>
          </a:prstGeom>
          <a:noFill/>
          <a:ln>
            <a:noFill/>
          </a:ln>
        </p:spPr>
      </p:pic>
      <p:sp>
        <p:nvSpPr>
          <p:cNvPr id="3" name="Text Placeholder 2">
            <a:extLst>
              <a:ext uri="{FF2B5EF4-FFF2-40B4-BE49-F238E27FC236}">
                <a16:creationId xmlns:a16="http://schemas.microsoft.com/office/drawing/2014/main" id="{4302D386-E74C-B1B3-1218-D6FB7C94F777}"/>
              </a:ext>
            </a:extLst>
          </p:cNvPr>
          <p:cNvSpPr>
            <a:spLocks noGrp="1"/>
          </p:cNvSpPr>
          <p:nvPr>
            <p:ph type="body" sz="quarter" idx="11"/>
          </p:nvPr>
        </p:nvSpPr>
        <p:spPr>
          <a:xfrm>
            <a:off x="320892" y="1950454"/>
            <a:ext cx="2041092" cy="614450"/>
          </a:xfrm>
        </p:spPr>
        <p:txBody>
          <a:bodyPr/>
          <a:lstStyle/>
          <a:p>
            <a:r>
              <a:rPr lang="en-US" dirty="0"/>
              <a:t>TEXT ANALYSIS</a:t>
            </a:r>
          </a:p>
        </p:txBody>
      </p:sp>
      <p:sp>
        <p:nvSpPr>
          <p:cNvPr id="5" name="Text Placeholder 4">
            <a:extLst>
              <a:ext uri="{FF2B5EF4-FFF2-40B4-BE49-F238E27FC236}">
                <a16:creationId xmlns:a16="http://schemas.microsoft.com/office/drawing/2014/main" id="{1DBBDC6A-A98D-8BD2-7824-A1B5B3F131EB}"/>
              </a:ext>
            </a:extLst>
          </p:cNvPr>
          <p:cNvSpPr>
            <a:spLocks noGrp="1"/>
          </p:cNvSpPr>
          <p:nvPr>
            <p:ph type="body" sz="quarter" idx="17"/>
          </p:nvPr>
        </p:nvSpPr>
        <p:spPr>
          <a:xfrm>
            <a:off x="2740157" y="1988840"/>
            <a:ext cx="2041092" cy="692854"/>
          </a:xfrm>
        </p:spPr>
        <p:txBody>
          <a:bodyPr/>
          <a:lstStyle/>
          <a:p>
            <a:r>
              <a:rPr lang="en-US" dirty="0"/>
              <a:t>URL ANALYSIS</a:t>
            </a:r>
          </a:p>
        </p:txBody>
      </p:sp>
      <p:sp>
        <p:nvSpPr>
          <p:cNvPr id="29" name="Picture Placeholder 28">
            <a:extLst>
              <a:ext uri="{FF2B5EF4-FFF2-40B4-BE49-F238E27FC236}">
                <a16:creationId xmlns:a16="http://schemas.microsoft.com/office/drawing/2014/main" id="{D11B86DA-74D6-D9A8-DA1C-18319E71A2F2}"/>
              </a:ext>
            </a:extLst>
          </p:cNvPr>
          <p:cNvSpPr>
            <a:spLocks noGrp="1"/>
          </p:cNvSpPr>
          <p:nvPr>
            <p:ph type="pic" sz="quarter" idx="27"/>
          </p:nvPr>
        </p:nvSpPr>
        <p:spPr/>
      </p:sp>
      <p:sp>
        <p:nvSpPr>
          <p:cNvPr id="7" name="Text Placeholder 6">
            <a:extLst>
              <a:ext uri="{FF2B5EF4-FFF2-40B4-BE49-F238E27FC236}">
                <a16:creationId xmlns:a16="http://schemas.microsoft.com/office/drawing/2014/main" id="{555278A2-C1D1-6D28-2C68-5972A19DF7E4}"/>
              </a:ext>
            </a:extLst>
          </p:cNvPr>
          <p:cNvSpPr>
            <a:spLocks noGrp="1"/>
          </p:cNvSpPr>
          <p:nvPr>
            <p:ph type="body" sz="quarter" idx="18"/>
          </p:nvPr>
        </p:nvSpPr>
        <p:spPr>
          <a:xfrm>
            <a:off x="5109418" y="1988840"/>
            <a:ext cx="2041092" cy="692854"/>
          </a:xfrm>
        </p:spPr>
        <p:txBody>
          <a:bodyPr/>
          <a:lstStyle/>
          <a:p>
            <a:r>
              <a:rPr lang="en-US" dirty="0"/>
              <a:t>DOMAIN ANALYSIS</a:t>
            </a:r>
          </a:p>
        </p:txBody>
      </p:sp>
      <p:sp>
        <p:nvSpPr>
          <p:cNvPr id="9" name="Text Placeholder 8">
            <a:extLst>
              <a:ext uri="{FF2B5EF4-FFF2-40B4-BE49-F238E27FC236}">
                <a16:creationId xmlns:a16="http://schemas.microsoft.com/office/drawing/2014/main" id="{88DC7F78-C721-ACAC-258F-DE2CFB8534FB}"/>
              </a:ext>
            </a:extLst>
          </p:cNvPr>
          <p:cNvSpPr>
            <a:spLocks noGrp="1"/>
          </p:cNvSpPr>
          <p:nvPr>
            <p:ph type="body" sz="quarter" idx="19"/>
          </p:nvPr>
        </p:nvSpPr>
        <p:spPr>
          <a:xfrm>
            <a:off x="7478679" y="1995958"/>
            <a:ext cx="2041092" cy="568946"/>
          </a:xfrm>
        </p:spPr>
        <p:txBody>
          <a:bodyPr/>
          <a:lstStyle/>
          <a:p>
            <a:r>
              <a:rPr lang="en-US" dirty="0"/>
              <a:t>ANAMOLY DETECTION</a:t>
            </a:r>
          </a:p>
        </p:txBody>
      </p:sp>
      <p:sp>
        <p:nvSpPr>
          <p:cNvPr id="32" name="Picture Placeholder 31">
            <a:extLst>
              <a:ext uri="{FF2B5EF4-FFF2-40B4-BE49-F238E27FC236}">
                <a16:creationId xmlns:a16="http://schemas.microsoft.com/office/drawing/2014/main" id="{AFEE174B-1CAE-09C9-BA6E-2A6CB1D92225}"/>
              </a:ext>
            </a:extLst>
          </p:cNvPr>
          <p:cNvSpPr>
            <a:spLocks noGrp="1"/>
          </p:cNvSpPr>
          <p:nvPr>
            <p:ph type="pic" sz="quarter" idx="28"/>
          </p:nvPr>
        </p:nvSpPr>
        <p:spPr/>
      </p:sp>
      <p:sp>
        <p:nvSpPr>
          <p:cNvPr id="11" name="Text Placeholder 10">
            <a:extLst>
              <a:ext uri="{FF2B5EF4-FFF2-40B4-BE49-F238E27FC236}">
                <a16:creationId xmlns:a16="http://schemas.microsoft.com/office/drawing/2014/main" id="{1784F5AE-3651-0D17-800C-20DC8C18EDBA}"/>
              </a:ext>
            </a:extLst>
          </p:cNvPr>
          <p:cNvSpPr>
            <a:spLocks noGrp="1"/>
          </p:cNvSpPr>
          <p:nvPr>
            <p:ph type="body" sz="quarter" idx="20"/>
          </p:nvPr>
        </p:nvSpPr>
        <p:spPr>
          <a:xfrm>
            <a:off x="9826841" y="1995958"/>
            <a:ext cx="2041092" cy="568946"/>
          </a:xfrm>
        </p:spPr>
        <p:txBody>
          <a:bodyPr/>
          <a:lstStyle/>
          <a:p>
            <a:r>
              <a:rPr lang="en-US" dirty="0"/>
              <a:t>IMAGE ANALYSIS</a:t>
            </a:r>
          </a:p>
        </p:txBody>
      </p:sp>
      <p:sp>
        <p:nvSpPr>
          <p:cNvPr id="34" name="Picture Placeholder 33">
            <a:extLst>
              <a:ext uri="{FF2B5EF4-FFF2-40B4-BE49-F238E27FC236}">
                <a16:creationId xmlns:a16="http://schemas.microsoft.com/office/drawing/2014/main" id="{074F7B79-3D3A-62ED-C42E-D791CE0BC35C}"/>
              </a:ext>
            </a:extLst>
          </p:cNvPr>
          <p:cNvSpPr>
            <a:spLocks noGrp="1"/>
          </p:cNvSpPr>
          <p:nvPr>
            <p:ph type="pic" sz="quarter" idx="29"/>
          </p:nvPr>
        </p:nvSpPr>
        <p:spPr/>
      </p:sp>
      <p:pic>
        <p:nvPicPr>
          <p:cNvPr id="2054" name="Picture 6" descr="Using Link Analysis to Catch Fraud in Your Business | Persona">
            <a:extLst>
              <a:ext uri="{FF2B5EF4-FFF2-40B4-BE49-F238E27FC236}">
                <a16:creationId xmlns:a16="http://schemas.microsoft.com/office/drawing/2014/main" id="{91536BCC-9282-AE96-6C97-B410EF70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099" y="596513"/>
            <a:ext cx="1505075" cy="11616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Domain Analysis? Why is it ...">
            <a:extLst>
              <a:ext uri="{FF2B5EF4-FFF2-40B4-BE49-F238E27FC236}">
                <a16:creationId xmlns:a16="http://schemas.microsoft.com/office/drawing/2014/main" id="{254E5B9C-9EB5-5014-371A-C8DB5E88C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309" y="597147"/>
            <a:ext cx="1651675" cy="109911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nderstanding Anomaly Detection for Your Enterprise: An Introduction">
            <a:extLst>
              <a:ext uri="{FF2B5EF4-FFF2-40B4-BE49-F238E27FC236}">
                <a16:creationId xmlns:a16="http://schemas.microsoft.com/office/drawing/2014/main" id="{18CEC8AE-849A-E944-BA1C-BD162A1CB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3322" y="553530"/>
            <a:ext cx="1683730" cy="10725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Image Analysis? | Brandwatch">
            <a:extLst>
              <a:ext uri="{FF2B5EF4-FFF2-40B4-BE49-F238E27FC236}">
                <a16:creationId xmlns:a16="http://schemas.microsoft.com/office/drawing/2014/main" id="{41490413-ECD8-C95E-C042-F838166C39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4132" y="655142"/>
            <a:ext cx="1395251" cy="98312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BB503FDA-96FE-D4FF-8AE9-E24770B38661}"/>
              </a:ext>
            </a:extLst>
          </p:cNvPr>
          <p:cNvSpPr txBox="1"/>
          <p:nvPr/>
        </p:nvSpPr>
        <p:spPr>
          <a:xfrm>
            <a:off x="277463" y="2700151"/>
            <a:ext cx="2089847" cy="1938992"/>
          </a:xfrm>
          <a:prstGeom prst="rect">
            <a:avLst/>
          </a:prstGeom>
          <a:noFill/>
        </p:spPr>
        <p:txBody>
          <a:bodyPr wrap="square" rtlCol="0">
            <a:spAutoFit/>
          </a:bodyPr>
          <a:lstStyle/>
          <a:p>
            <a:pPr marL="342900" indent="-342900">
              <a:buFont typeface="Arial" panose="020B0604020202020204" pitchFamily="34" charset="0"/>
              <a:buChar char="•"/>
            </a:pPr>
            <a:r>
              <a:rPr lang="en-US" b="0" i="0" dirty="0">
                <a:effectLst/>
                <a:latin typeface="Circular Pro"/>
              </a:rPr>
              <a:t>ML can analyze the text in emails or on websites.</a:t>
            </a:r>
            <a:endParaRPr lang="en-IN" dirty="0"/>
          </a:p>
        </p:txBody>
      </p:sp>
      <p:sp>
        <p:nvSpPr>
          <p:cNvPr id="42" name="TextBox 41">
            <a:extLst>
              <a:ext uri="{FF2B5EF4-FFF2-40B4-BE49-F238E27FC236}">
                <a16:creationId xmlns:a16="http://schemas.microsoft.com/office/drawing/2014/main" id="{2657C4A5-B8E4-34F0-F7C4-3C35729FC65C}"/>
              </a:ext>
            </a:extLst>
          </p:cNvPr>
          <p:cNvSpPr txBox="1"/>
          <p:nvPr/>
        </p:nvSpPr>
        <p:spPr>
          <a:xfrm>
            <a:off x="2608626" y="2681694"/>
            <a:ext cx="2089847" cy="120032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ircular Pro"/>
              </a:rPr>
              <a:t>A</a:t>
            </a:r>
            <a:r>
              <a:rPr lang="en-US" b="0" i="0" dirty="0">
                <a:effectLst/>
                <a:latin typeface="Circular Pro"/>
              </a:rPr>
              <a:t>nalyze the structure and content of URLs to identify them.</a:t>
            </a:r>
            <a:endParaRPr lang="en-IN" dirty="0"/>
          </a:p>
        </p:txBody>
      </p:sp>
      <p:sp>
        <p:nvSpPr>
          <p:cNvPr id="43" name="TextBox 42">
            <a:extLst>
              <a:ext uri="{FF2B5EF4-FFF2-40B4-BE49-F238E27FC236}">
                <a16:creationId xmlns:a16="http://schemas.microsoft.com/office/drawing/2014/main" id="{73D36D78-A0FE-E098-4B17-82496A7CB212}"/>
              </a:ext>
            </a:extLst>
          </p:cNvPr>
          <p:cNvSpPr txBox="1"/>
          <p:nvPr/>
        </p:nvSpPr>
        <p:spPr>
          <a:xfrm>
            <a:off x="4916678" y="2700151"/>
            <a:ext cx="2041092" cy="1477328"/>
          </a:xfrm>
          <a:prstGeom prst="rect">
            <a:avLst/>
          </a:prstGeom>
          <a:noFill/>
        </p:spPr>
        <p:txBody>
          <a:bodyPr wrap="square" rtlCol="0">
            <a:spAutoFit/>
          </a:bodyPr>
          <a:lstStyle/>
          <a:p>
            <a:pPr marL="342900" indent="-342900">
              <a:buFont typeface="Arial" panose="020B0604020202020204" pitchFamily="34" charset="0"/>
              <a:buChar char="•"/>
            </a:pPr>
            <a:r>
              <a:rPr lang="en-US" b="0" i="0" dirty="0">
                <a:effectLst/>
                <a:latin typeface="Circular Pro"/>
              </a:rPr>
              <a:t>ML models can identify discrepancies and abnormalities.</a:t>
            </a:r>
            <a:endParaRPr lang="en-IN" dirty="0"/>
          </a:p>
        </p:txBody>
      </p:sp>
      <p:sp>
        <p:nvSpPr>
          <p:cNvPr id="44" name="TextBox 43">
            <a:extLst>
              <a:ext uri="{FF2B5EF4-FFF2-40B4-BE49-F238E27FC236}">
                <a16:creationId xmlns:a16="http://schemas.microsoft.com/office/drawing/2014/main" id="{B13D3E99-BDAE-DE0C-51E0-4B3C7C87CE0D}"/>
              </a:ext>
            </a:extLst>
          </p:cNvPr>
          <p:cNvSpPr txBox="1"/>
          <p:nvPr/>
        </p:nvSpPr>
        <p:spPr>
          <a:xfrm>
            <a:off x="7303547" y="2747075"/>
            <a:ext cx="2089847" cy="120032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ircular Pro"/>
              </a:rPr>
              <a:t>R</a:t>
            </a:r>
            <a:r>
              <a:rPr lang="en-US" b="0" i="0" dirty="0">
                <a:effectLst/>
                <a:latin typeface="Circular Pro"/>
              </a:rPr>
              <a:t>ecognize patterns of normal activity and anomalies.</a:t>
            </a:r>
            <a:endParaRPr lang="en-IN" dirty="0"/>
          </a:p>
        </p:txBody>
      </p:sp>
      <p:sp>
        <p:nvSpPr>
          <p:cNvPr id="45" name="TextBox 44">
            <a:extLst>
              <a:ext uri="{FF2B5EF4-FFF2-40B4-BE49-F238E27FC236}">
                <a16:creationId xmlns:a16="http://schemas.microsoft.com/office/drawing/2014/main" id="{0634C276-1F67-E81E-2EE9-BE298AB41D13}"/>
              </a:ext>
            </a:extLst>
          </p:cNvPr>
          <p:cNvSpPr txBox="1"/>
          <p:nvPr/>
        </p:nvSpPr>
        <p:spPr>
          <a:xfrm>
            <a:off x="9982844" y="2677067"/>
            <a:ext cx="1885089" cy="1477328"/>
          </a:xfrm>
          <a:prstGeom prst="rect">
            <a:avLst/>
          </a:prstGeom>
          <a:noFill/>
        </p:spPr>
        <p:txBody>
          <a:bodyPr wrap="square" rtlCol="0">
            <a:spAutoFit/>
          </a:bodyPr>
          <a:lstStyle/>
          <a:p>
            <a:pPr marL="342900" indent="-342900">
              <a:buFont typeface="Arial" panose="020B0604020202020204" pitchFamily="34" charset="0"/>
              <a:buChar char="•"/>
            </a:pPr>
            <a:r>
              <a:rPr lang="en-US" b="0" i="0" dirty="0">
                <a:effectLst/>
                <a:latin typeface="Circular Pro"/>
              </a:rPr>
              <a:t>CNNs can be trained to analyze images on websites.</a:t>
            </a:r>
            <a:endParaRPr lang="en-IN" dirty="0"/>
          </a:p>
        </p:txBody>
      </p:sp>
    </p:spTree>
    <p:extLst>
      <p:ext uri="{BB962C8B-B14F-4D97-AF65-F5344CB8AC3E}">
        <p14:creationId xmlns:p14="http://schemas.microsoft.com/office/powerpoint/2010/main" val="295515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CCF485-C9B7-3384-7119-A75ED16D19C8}"/>
              </a:ext>
            </a:extLst>
          </p:cNvPr>
          <p:cNvSpPr>
            <a:spLocks noGrp="1"/>
          </p:cNvSpPr>
          <p:nvPr>
            <p:ph type="title"/>
          </p:nvPr>
        </p:nvSpPr>
        <p:spPr>
          <a:xfrm>
            <a:off x="360172" y="4598909"/>
            <a:ext cx="3441538" cy="1682601"/>
          </a:xfrm>
        </p:spPr>
        <p:txBody>
          <a:bodyPr>
            <a:normAutofit fontScale="90000"/>
          </a:bodyPr>
          <a:lstStyle/>
          <a:p>
            <a:r>
              <a:rPr lang="en-US" dirty="0"/>
              <a:t>TYPES OF PHISHING</a:t>
            </a:r>
          </a:p>
        </p:txBody>
      </p:sp>
      <p:sp>
        <p:nvSpPr>
          <p:cNvPr id="2" name="Text Placeholder 1">
            <a:extLst>
              <a:ext uri="{FF2B5EF4-FFF2-40B4-BE49-F238E27FC236}">
                <a16:creationId xmlns:a16="http://schemas.microsoft.com/office/drawing/2014/main" id="{BB69E1FB-5796-CEDC-39D9-EE0E5366EE6D}"/>
              </a:ext>
            </a:extLst>
          </p:cNvPr>
          <p:cNvSpPr>
            <a:spLocks noGrp="1"/>
          </p:cNvSpPr>
          <p:nvPr>
            <p:ph type="body" sz="quarter" idx="18"/>
          </p:nvPr>
        </p:nvSpPr>
        <p:spPr/>
        <p:txBody>
          <a:bodyPr/>
          <a:lstStyle/>
          <a:p>
            <a:r>
              <a:rPr lang="en-US" dirty="0"/>
              <a:t>CATEGORY 1</a:t>
            </a:r>
          </a:p>
        </p:txBody>
      </p:sp>
      <p:sp>
        <p:nvSpPr>
          <p:cNvPr id="3" name="Text Placeholder 2">
            <a:extLst>
              <a:ext uri="{FF2B5EF4-FFF2-40B4-BE49-F238E27FC236}">
                <a16:creationId xmlns:a16="http://schemas.microsoft.com/office/drawing/2014/main" id="{355754A0-950F-E401-90DE-64082441F514}"/>
              </a:ext>
            </a:extLst>
          </p:cNvPr>
          <p:cNvSpPr>
            <a:spLocks noGrp="1"/>
          </p:cNvSpPr>
          <p:nvPr>
            <p:ph type="body" sz="quarter" idx="19"/>
          </p:nvPr>
        </p:nvSpPr>
        <p:spPr/>
        <p:txBody>
          <a:bodyPr/>
          <a:lstStyle/>
          <a:p>
            <a:r>
              <a:rPr lang="en-US" dirty="0"/>
              <a:t>Add text here.</a:t>
            </a:r>
          </a:p>
          <a:p>
            <a:endParaRPr lang="en-US" dirty="0"/>
          </a:p>
        </p:txBody>
      </p:sp>
      <p:sp>
        <p:nvSpPr>
          <p:cNvPr id="6" name="Text Placeholder 5">
            <a:extLst>
              <a:ext uri="{FF2B5EF4-FFF2-40B4-BE49-F238E27FC236}">
                <a16:creationId xmlns:a16="http://schemas.microsoft.com/office/drawing/2014/main" id="{CAE5862A-8A13-15E7-AC81-2619773ABF40}"/>
              </a:ext>
            </a:extLst>
          </p:cNvPr>
          <p:cNvSpPr>
            <a:spLocks noGrp="1"/>
          </p:cNvSpPr>
          <p:nvPr>
            <p:ph type="body" sz="quarter" idx="20"/>
          </p:nvPr>
        </p:nvSpPr>
        <p:spPr/>
        <p:txBody>
          <a:bodyPr/>
          <a:lstStyle/>
          <a:p>
            <a:r>
              <a:rPr lang="en-US" dirty="0"/>
              <a:t>CATEGORY 2</a:t>
            </a:r>
          </a:p>
        </p:txBody>
      </p:sp>
      <p:sp>
        <p:nvSpPr>
          <p:cNvPr id="7" name="Text Placeholder 6">
            <a:extLst>
              <a:ext uri="{FF2B5EF4-FFF2-40B4-BE49-F238E27FC236}">
                <a16:creationId xmlns:a16="http://schemas.microsoft.com/office/drawing/2014/main" id="{FB90060D-307B-696C-1391-A02767A07137}"/>
              </a:ext>
            </a:extLst>
          </p:cNvPr>
          <p:cNvSpPr>
            <a:spLocks noGrp="1"/>
          </p:cNvSpPr>
          <p:nvPr>
            <p:ph type="body" sz="quarter" idx="21"/>
          </p:nvPr>
        </p:nvSpPr>
        <p:spPr/>
        <p:txBody>
          <a:bodyPr/>
          <a:lstStyle/>
          <a:p>
            <a:r>
              <a:rPr lang="en-US" dirty="0"/>
              <a:t>Add text here.</a:t>
            </a:r>
          </a:p>
          <a:p>
            <a:endParaRPr lang="en-US" dirty="0"/>
          </a:p>
        </p:txBody>
      </p:sp>
      <p:sp>
        <p:nvSpPr>
          <p:cNvPr id="8" name="Text Placeholder 7">
            <a:extLst>
              <a:ext uri="{FF2B5EF4-FFF2-40B4-BE49-F238E27FC236}">
                <a16:creationId xmlns:a16="http://schemas.microsoft.com/office/drawing/2014/main" id="{55434727-BC55-A1BE-8DFE-7F44687B1468}"/>
              </a:ext>
            </a:extLst>
          </p:cNvPr>
          <p:cNvSpPr>
            <a:spLocks noGrp="1"/>
          </p:cNvSpPr>
          <p:nvPr>
            <p:ph type="body" sz="quarter" idx="22"/>
          </p:nvPr>
        </p:nvSpPr>
        <p:spPr/>
        <p:txBody>
          <a:bodyPr/>
          <a:lstStyle/>
          <a:p>
            <a:r>
              <a:rPr lang="en-US" dirty="0"/>
              <a:t>CATEGORY 3</a:t>
            </a:r>
          </a:p>
        </p:txBody>
      </p:sp>
      <p:sp>
        <p:nvSpPr>
          <p:cNvPr id="9" name="Text Placeholder 8">
            <a:extLst>
              <a:ext uri="{FF2B5EF4-FFF2-40B4-BE49-F238E27FC236}">
                <a16:creationId xmlns:a16="http://schemas.microsoft.com/office/drawing/2014/main" id="{40964E3A-6D4B-7F62-34B8-BE80B1CC2B06}"/>
              </a:ext>
            </a:extLst>
          </p:cNvPr>
          <p:cNvSpPr>
            <a:spLocks noGrp="1"/>
          </p:cNvSpPr>
          <p:nvPr>
            <p:ph type="body" sz="quarter" idx="23"/>
          </p:nvPr>
        </p:nvSpPr>
        <p:spPr/>
        <p:txBody>
          <a:bodyPr/>
          <a:lstStyle/>
          <a:p>
            <a:r>
              <a:rPr lang="en-US" dirty="0"/>
              <a:t>Add text here.</a:t>
            </a:r>
          </a:p>
          <a:p>
            <a:endParaRPr lang="en-US" dirty="0"/>
          </a:p>
        </p:txBody>
      </p:sp>
      <p:sp>
        <p:nvSpPr>
          <p:cNvPr id="10" name="Text Placeholder 9">
            <a:extLst>
              <a:ext uri="{FF2B5EF4-FFF2-40B4-BE49-F238E27FC236}">
                <a16:creationId xmlns:a16="http://schemas.microsoft.com/office/drawing/2014/main" id="{6BF723DF-783A-6135-23E4-D016DA67ED9F}"/>
              </a:ext>
            </a:extLst>
          </p:cNvPr>
          <p:cNvSpPr>
            <a:spLocks noGrp="1"/>
          </p:cNvSpPr>
          <p:nvPr>
            <p:ph type="body" sz="quarter" idx="24"/>
          </p:nvPr>
        </p:nvSpPr>
        <p:spPr/>
        <p:txBody>
          <a:bodyPr/>
          <a:lstStyle/>
          <a:p>
            <a:r>
              <a:rPr lang="en-US" dirty="0"/>
              <a:t>CATEGORY 4</a:t>
            </a:r>
          </a:p>
        </p:txBody>
      </p:sp>
      <p:sp>
        <p:nvSpPr>
          <p:cNvPr id="11" name="Text Placeholder 10">
            <a:extLst>
              <a:ext uri="{FF2B5EF4-FFF2-40B4-BE49-F238E27FC236}">
                <a16:creationId xmlns:a16="http://schemas.microsoft.com/office/drawing/2014/main" id="{48AF799D-8D0C-731E-AD6D-B2E3483E5CFA}"/>
              </a:ext>
            </a:extLst>
          </p:cNvPr>
          <p:cNvSpPr>
            <a:spLocks noGrp="1"/>
          </p:cNvSpPr>
          <p:nvPr>
            <p:ph type="body" sz="quarter" idx="25"/>
          </p:nvPr>
        </p:nvSpPr>
        <p:spPr/>
        <p:txBody>
          <a:bodyPr/>
          <a:lstStyle/>
          <a:p>
            <a:r>
              <a:rPr lang="en-US" dirty="0"/>
              <a:t>Add text here.</a:t>
            </a:r>
          </a:p>
          <a:p>
            <a:endParaRPr lang="en-US" dirty="0"/>
          </a:p>
        </p:txBody>
      </p:sp>
      <p:sp>
        <p:nvSpPr>
          <p:cNvPr id="12" name="Text Placeholder 11">
            <a:extLst>
              <a:ext uri="{FF2B5EF4-FFF2-40B4-BE49-F238E27FC236}">
                <a16:creationId xmlns:a16="http://schemas.microsoft.com/office/drawing/2014/main" id="{FDC4AAA8-BA39-8AE9-1C5F-8842FA9F6141}"/>
              </a:ext>
            </a:extLst>
          </p:cNvPr>
          <p:cNvSpPr>
            <a:spLocks noGrp="1"/>
          </p:cNvSpPr>
          <p:nvPr>
            <p:ph type="body" sz="quarter" idx="26"/>
          </p:nvPr>
        </p:nvSpPr>
        <p:spPr/>
        <p:txBody>
          <a:bodyPr/>
          <a:lstStyle/>
          <a:p>
            <a:r>
              <a:rPr lang="en-US" dirty="0"/>
              <a:t>CATEGORY 5</a:t>
            </a:r>
          </a:p>
        </p:txBody>
      </p:sp>
      <p:sp>
        <p:nvSpPr>
          <p:cNvPr id="13" name="Text Placeholder 12">
            <a:extLst>
              <a:ext uri="{FF2B5EF4-FFF2-40B4-BE49-F238E27FC236}">
                <a16:creationId xmlns:a16="http://schemas.microsoft.com/office/drawing/2014/main" id="{6AA2766D-A236-151E-40B8-71B66F8249EE}"/>
              </a:ext>
            </a:extLst>
          </p:cNvPr>
          <p:cNvSpPr>
            <a:spLocks noGrp="1"/>
          </p:cNvSpPr>
          <p:nvPr>
            <p:ph type="body" sz="quarter" idx="27"/>
          </p:nvPr>
        </p:nvSpPr>
        <p:spPr/>
        <p:txBody>
          <a:bodyPr/>
          <a:lstStyle/>
          <a:p>
            <a:r>
              <a:rPr lang="en-US" dirty="0"/>
              <a:t>Add text here.</a:t>
            </a:r>
          </a:p>
          <a:p>
            <a:endParaRPr lang="en-US" dirty="0"/>
          </a:p>
        </p:txBody>
      </p:sp>
      <p:sp>
        <p:nvSpPr>
          <p:cNvPr id="14" name="Text Placeholder 13">
            <a:extLst>
              <a:ext uri="{FF2B5EF4-FFF2-40B4-BE49-F238E27FC236}">
                <a16:creationId xmlns:a16="http://schemas.microsoft.com/office/drawing/2014/main" id="{33315F52-699F-F6FB-2CE6-C2EDA041B2B3}"/>
              </a:ext>
            </a:extLst>
          </p:cNvPr>
          <p:cNvSpPr>
            <a:spLocks noGrp="1"/>
          </p:cNvSpPr>
          <p:nvPr>
            <p:ph type="body" sz="quarter" idx="28"/>
          </p:nvPr>
        </p:nvSpPr>
        <p:spPr/>
        <p:txBody>
          <a:bodyPr/>
          <a:lstStyle/>
          <a:p>
            <a:r>
              <a:rPr lang="en-US" dirty="0"/>
              <a:t>CATEGORY 6</a:t>
            </a:r>
          </a:p>
        </p:txBody>
      </p:sp>
      <p:sp>
        <p:nvSpPr>
          <p:cNvPr id="15" name="Text Placeholder 14">
            <a:extLst>
              <a:ext uri="{FF2B5EF4-FFF2-40B4-BE49-F238E27FC236}">
                <a16:creationId xmlns:a16="http://schemas.microsoft.com/office/drawing/2014/main" id="{12720DD8-A56C-59E5-AD8F-7FA2C0971528}"/>
              </a:ext>
            </a:extLst>
          </p:cNvPr>
          <p:cNvSpPr>
            <a:spLocks noGrp="1"/>
          </p:cNvSpPr>
          <p:nvPr>
            <p:ph type="body" sz="quarter" idx="29"/>
          </p:nvPr>
        </p:nvSpPr>
        <p:spPr/>
        <p:txBody>
          <a:bodyPr/>
          <a:lstStyle/>
          <a:p>
            <a:r>
              <a:rPr lang="en-US" dirty="0"/>
              <a:t>Add text here.</a:t>
            </a:r>
          </a:p>
          <a:p>
            <a:endParaRPr lang="en-US" dirty="0"/>
          </a:p>
        </p:txBody>
      </p:sp>
      <p:pic>
        <p:nvPicPr>
          <p:cNvPr id="5122" name="Picture 2" descr="Different Types of Phishing. There are several different types of… | by  Techmaster Node | Medium">
            <a:extLst>
              <a:ext uri="{FF2B5EF4-FFF2-40B4-BE49-F238E27FC236}">
                <a16:creationId xmlns:a16="http://schemas.microsoft.com/office/drawing/2014/main" id="{40F8D416-9A05-52EF-1A82-1A1E38D40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639" y="0"/>
            <a:ext cx="822218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10 Types of Phishing Attacks and Phishing Scams - Hashed Out by The SSL  Store™">
            <a:extLst>
              <a:ext uri="{FF2B5EF4-FFF2-40B4-BE49-F238E27FC236}">
                <a16:creationId xmlns:a16="http://schemas.microsoft.com/office/drawing/2014/main" id="{044B51E4-CDB6-AACD-8410-8E120491F3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22" t="24087" r="27030" b="20707"/>
          <a:stretch/>
        </p:blipFill>
        <p:spPr bwMode="auto">
          <a:xfrm>
            <a:off x="189756" y="1470911"/>
            <a:ext cx="3611954" cy="29002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5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C88-74AE-CB40-EFD7-BB6F7D53FFE4}"/>
              </a:ext>
            </a:extLst>
          </p:cNvPr>
          <p:cNvSpPr>
            <a:spLocks noGrp="1"/>
          </p:cNvSpPr>
          <p:nvPr>
            <p:ph type="title"/>
          </p:nvPr>
        </p:nvSpPr>
        <p:spPr/>
        <p:txBody>
          <a:bodyPr/>
          <a:lstStyle/>
          <a:p>
            <a:r>
              <a:rPr lang="en-US" dirty="0"/>
              <a:t>OBJECTIVES </a:t>
            </a:r>
          </a:p>
        </p:txBody>
      </p:sp>
      <p:sp>
        <p:nvSpPr>
          <p:cNvPr id="3" name="Text Placeholder 2">
            <a:extLst>
              <a:ext uri="{FF2B5EF4-FFF2-40B4-BE49-F238E27FC236}">
                <a16:creationId xmlns:a16="http://schemas.microsoft.com/office/drawing/2014/main" id="{9FA694A1-8FE0-E17D-6714-FC65719BE52C}"/>
              </a:ext>
            </a:extLst>
          </p:cNvPr>
          <p:cNvSpPr>
            <a:spLocks noGrp="1"/>
          </p:cNvSpPr>
          <p:nvPr>
            <p:ph type="body" sz="quarter" idx="11"/>
          </p:nvPr>
        </p:nvSpPr>
        <p:spPr>
          <a:xfrm>
            <a:off x="189756" y="1660195"/>
            <a:ext cx="4539092" cy="626195"/>
          </a:xfrm>
        </p:spPr>
        <p:txBody>
          <a:bodyPr/>
          <a:lstStyle/>
          <a:p>
            <a:r>
              <a:rPr lang="en-US" dirty="0">
                <a:latin typeface="Times New Roman" panose="02020603050405020304" pitchFamily="18" charset="0"/>
                <a:cs typeface="Times New Roman" panose="02020603050405020304" pitchFamily="18" charset="0"/>
              </a:rPr>
              <a:t>PURPOSE OF STUDY:</a:t>
            </a:r>
          </a:p>
        </p:txBody>
      </p:sp>
      <p:sp>
        <p:nvSpPr>
          <p:cNvPr id="4" name="Text Placeholder 3">
            <a:extLst>
              <a:ext uri="{FF2B5EF4-FFF2-40B4-BE49-F238E27FC236}">
                <a16:creationId xmlns:a16="http://schemas.microsoft.com/office/drawing/2014/main" id="{DDF57053-5AFE-936C-8448-46278C696BDC}"/>
              </a:ext>
            </a:extLst>
          </p:cNvPr>
          <p:cNvSpPr>
            <a:spLocks noGrp="1"/>
          </p:cNvSpPr>
          <p:nvPr>
            <p:ph type="body" sz="quarter" idx="17"/>
          </p:nvPr>
        </p:nvSpPr>
        <p:spPr>
          <a:xfrm>
            <a:off x="533241" y="2126558"/>
            <a:ext cx="4195607" cy="3962398"/>
          </a:xfrm>
        </p:spPr>
        <p:txBody>
          <a:bodyPr/>
          <a:lstStyle/>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Develop accurate classification models.</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Feature extraction and selection.</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Model evaluation and performance metrics.</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Handle imbalanced data.</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Optimize model performance.</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Documentation and reporting.</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Build trust in online interactions.</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Protect privacy.</a:t>
            </a:r>
          </a:p>
          <a:p>
            <a:pPr marL="285750" indent="-285750">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Reduce Financial Losses.</a:t>
            </a:r>
          </a:p>
          <a:p>
            <a:pPr>
              <a:lnSpc>
                <a:spcPct val="150000"/>
              </a:lnSpc>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80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EC21A60-93EB-8C18-7F50-F0A27B9C529E}"/>
              </a:ext>
            </a:extLst>
          </p:cNvPr>
          <p:cNvSpPr>
            <a:spLocks noGrp="1"/>
          </p:cNvSpPr>
          <p:nvPr>
            <p:ph type="title"/>
          </p:nvPr>
        </p:nvSpPr>
        <p:spPr/>
        <p:txBody>
          <a:bodyPr>
            <a:normAutofit/>
          </a:bodyPr>
          <a:lstStyle/>
          <a:p>
            <a:r>
              <a:rPr lang="en-IN" dirty="0"/>
              <a:t>EXISTING TECHNIQUES FOR PHISHING DETECTION</a:t>
            </a:r>
          </a:p>
        </p:txBody>
      </p:sp>
      <p:sp>
        <p:nvSpPr>
          <p:cNvPr id="19" name="TextBox 18">
            <a:extLst>
              <a:ext uri="{FF2B5EF4-FFF2-40B4-BE49-F238E27FC236}">
                <a16:creationId xmlns:a16="http://schemas.microsoft.com/office/drawing/2014/main" id="{AA7A4513-796C-A077-7D66-A885DB657AD9}"/>
              </a:ext>
            </a:extLst>
          </p:cNvPr>
          <p:cNvSpPr txBox="1"/>
          <p:nvPr/>
        </p:nvSpPr>
        <p:spPr>
          <a:xfrm>
            <a:off x="6922231" y="2348880"/>
            <a:ext cx="4914629" cy="397031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Heuristic-based techniques:</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Features extracted from phishing websites.</a:t>
            </a:r>
          </a:p>
          <a:p>
            <a:r>
              <a:rPr lang="en-IN" b="1" dirty="0">
                <a:latin typeface="Times New Roman" panose="02020603050405020304" pitchFamily="18" charset="0"/>
                <a:cs typeface="Times New Roman" panose="02020603050405020304" pitchFamily="18" charset="0"/>
              </a:rPr>
              <a:t>      Visual Similarity based approach:</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Compare suspicious website image</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Used when similarity score is greater than a certain threshold.</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Machine-learning based techniques:</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Combination of heuristic and machine learning algorithms.</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Installing online anti-phishing software in user’s computers.</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Enhance the security of the websites.</a:t>
            </a:r>
          </a:p>
        </p:txBody>
      </p:sp>
      <p:sp>
        <p:nvSpPr>
          <p:cNvPr id="21" name="TextBox 20">
            <a:extLst>
              <a:ext uri="{FF2B5EF4-FFF2-40B4-BE49-F238E27FC236}">
                <a16:creationId xmlns:a16="http://schemas.microsoft.com/office/drawing/2014/main" id="{3843D161-690F-1B49-9582-BB6338C908D4}"/>
              </a:ext>
            </a:extLst>
          </p:cNvPr>
          <p:cNvSpPr txBox="1"/>
          <p:nvPr/>
        </p:nvSpPr>
        <p:spPr>
          <a:xfrm>
            <a:off x="6922231" y="620688"/>
            <a:ext cx="4914629" cy="1569660"/>
          </a:xfrm>
          <a:prstGeom prst="rect">
            <a:avLst/>
          </a:prstGeom>
          <a:noFill/>
        </p:spPr>
        <p:txBody>
          <a:bodyPr wrap="square" rtlCol="0">
            <a:spAutoFit/>
          </a:bodyPr>
          <a:lstStyle/>
          <a:p>
            <a:r>
              <a:rPr lang="en-IN" sz="2400" b="1" dirty="0">
                <a:solidFill>
                  <a:schemeClr val="tx1"/>
                </a:solidFill>
                <a:latin typeface="Times New Roman" panose="02020603050405020304" pitchFamily="18" charset="0"/>
                <a:cs typeface="Times New Roman" panose="02020603050405020304" pitchFamily="18" charset="0"/>
              </a:rPr>
              <a:t>LIST BASED TECHNIQUES:</a:t>
            </a:r>
          </a:p>
          <a:p>
            <a:pPr marL="342900" indent="-342900">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Modern browsers</a:t>
            </a:r>
          </a:p>
          <a:p>
            <a:pPr marL="342900" indent="-342900">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Whitelist and blacklist</a:t>
            </a:r>
          </a:p>
          <a:p>
            <a:endParaRPr lang="en-IN" b="1" dirty="0"/>
          </a:p>
        </p:txBody>
      </p:sp>
    </p:spTree>
    <p:extLst>
      <p:ext uri="{BB962C8B-B14F-4D97-AF65-F5344CB8AC3E}">
        <p14:creationId xmlns:p14="http://schemas.microsoft.com/office/powerpoint/2010/main" val="24283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B325-A529-FE91-F601-4CDC0AE1C1CF}"/>
              </a:ext>
            </a:extLst>
          </p:cNvPr>
          <p:cNvSpPr>
            <a:spLocks noGrp="1"/>
          </p:cNvSpPr>
          <p:nvPr>
            <p:ph type="title"/>
          </p:nvPr>
        </p:nvSpPr>
        <p:spPr>
          <a:xfrm>
            <a:off x="360171" y="4598909"/>
            <a:ext cx="3604963" cy="1682601"/>
          </a:xfrm>
        </p:spPr>
        <p:txBody>
          <a:bodyPr>
            <a:normAutofit fontScale="90000"/>
          </a:bodyPr>
          <a:lstStyle/>
          <a:p>
            <a:r>
              <a:rPr lang="en-IN" dirty="0"/>
              <a:t>PROPOSED SYSTEM</a:t>
            </a:r>
          </a:p>
        </p:txBody>
      </p:sp>
      <p:sp>
        <p:nvSpPr>
          <p:cNvPr id="3" name="Text Placeholder 2">
            <a:extLst>
              <a:ext uri="{FF2B5EF4-FFF2-40B4-BE49-F238E27FC236}">
                <a16:creationId xmlns:a16="http://schemas.microsoft.com/office/drawing/2014/main" id="{2766BACD-AF0C-FEA7-7D22-07251B77DE91}"/>
              </a:ext>
            </a:extLst>
          </p:cNvPr>
          <p:cNvSpPr>
            <a:spLocks noGrp="1"/>
          </p:cNvSpPr>
          <p:nvPr>
            <p:ph type="body" sz="quarter" idx="18"/>
          </p:nvPr>
        </p:nvSpPr>
        <p:spPr/>
        <p:txBody>
          <a:bodyPr/>
          <a:lstStyle/>
          <a:p>
            <a:r>
              <a:rPr lang="en-IN" dirty="0"/>
              <a:t>COMM</a:t>
            </a:r>
          </a:p>
        </p:txBody>
      </p:sp>
      <p:sp>
        <p:nvSpPr>
          <p:cNvPr id="4" name="Text Placeholder 3">
            <a:extLst>
              <a:ext uri="{FF2B5EF4-FFF2-40B4-BE49-F238E27FC236}">
                <a16:creationId xmlns:a16="http://schemas.microsoft.com/office/drawing/2014/main" id="{71BE99FB-D30D-CA7C-F2C4-AA400744D3BC}"/>
              </a:ext>
            </a:extLst>
          </p:cNvPr>
          <p:cNvSpPr>
            <a:spLocks noGrp="1"/>
          </p:cNvSpPr>
          <p:nvPr>
            <p:ph type="body" sz="quarter" idx="19"/>
          </p:nvPr>
        </p:nvSpPr>
        <p:spPr>
          <a:xfrm>
            <a:off x="4961857" y="996771"/>
            <a:ext cx="2828045" cy="1060629"/>
          </a:xfrm>
        </p:spPr>
        <p:txBody>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This collects information on the input process and sends this related information to the analyzer.</a:t>
            </a:r>
          </a:p>
        </p:txBody>
      </p:sp>
      <p:sp>
        <p:nvSpPr>
          <p:cNvPr id="5" name="Text Placeholder 4">
            <a:extLst>
              <a:ext uri="{FF2B5EF4-FFF2-40B4-BE49-F238E27FC236}">
                <a16:creationId xmlns:a16="http://schemas.microsoft.com/office/drawing/2014/main" id="{E4E6CEC1-2796-0FEE-9E38-5D2F92B88C78}"/>
              </a:ext>
            </a:extLst>
          </p:cNvPr>
          <p:cNvSpPr>
            <a:spLocks noGrp="1"/>
          </p:cNvSpPr>
          <p:nvPr>
            <p:ph type="body" sz="quarter" idx="20"/>
          </p:nvPr>
        </p:nvSpPr>
        <p:spPr/>
        <p:txBody>
          <a:bodyPr/>
          <a:lstStyle/>
          <a:p>
            <a:r>
              <a:rPr lang="en-IN" dirty="0"/>
              <a:t>Database</a:t>
            </a:r>
          </a:p>
        </p:txBody>
      </p:sp>
      <p:sp>
        <p:nvSpPr>
          <p:cNvPr id="6" name="Text Placeholder 5">
            <a:extLst>
              <a:ext uri="{FF2B5EF4-FFF2-40B4-BE49-F238E27FC236}">
                <a16:creationId xmlns:a16="http://schemas.microsoft.com/office/drawing/2014/main" id="{05C1FC41-3932-32DF-30AA-ADFC09C5CDC8}"/>
              </a:ext>
            </a:extLst>
          </p:cNvPr>
          <p:cNvSpPr>
            <a:spLocks noGrp="1"/>
          </p:cNvSpPr>
          <p:nvPr>
            <p:ph type="body" sz="quarter" idx="21"/>
          </p:nvPr>
        </p:nvSpPr>
        <p:spPr/>
        <p:txBody>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Store the white list, blacklist, and the user input URLs.</a:t>
            </a:r>
          </a:p>
        </p:txBody>
      </p:sp>
      <p:sp>
        <p:nvSpPr>
          <p:cNvPr id="7" name="Text Placeholder 6">
            <a:extLst>
              <a:ext uri="{FF2B5EF4-FFF2-40B4-BE49-F238E27FC236}">
                <a16:creationId xmlns:a16="http://schemas.microsoft.com/office/drawing/2014/main" id="{03B57008-0DFA-06FD-2A64-74F2C87B6CB7}"/>
              </a:ext>
            </a:extLst>
          </p:cNvPr>
          <p:cNvSpPr>
            <a:spLocks noGrp="1"/>
          </p:cNvSpPr>
          <p:nvPr>
            <p:ph type="body" sz="quarter" idx="22"/>
          </p:nvPr>
        </p:nvSpPr>
        <p:spPr>
          <a:xfrm>
            <a:off x="4908990" y="2709319"/>
            <a:ext cx="2828045" cy="391581"/>
          </a:xfrm>
        </p:spPr>
        <p:txBody>
          <a:bodyPr/>
          <a:lstStyle/>
          <a:p>
            <a:r>
              <a:rPr lang="en-IN" dirty="0"/>
              <a:t>Analyzer</a:t>
            </a:r>
          </a:p>
        </p:txBody>
      </p:sp>
      <p:sp>
        <p:nvSpPr>
          <p:cNvPr id="8" name="Text Placeholder 7">
            <a:extLst>
              <a:ext uri="{FF2B5EF4-FFF2-40B4-BE49-F238E27FC236}">
                <a16:creationId xmlns:a16="http://schemas.microsoft.com/office/drawing/2014/main" id="{F4594E24-2DF2-66D6-7690-E7D0CA9C9FB9}"/>
              </a:ext>
            </a:extLst>
          </p:cNvPr>
          <p:cNvSpPr>
            <a:spLocks noGrp="1"/>
          </p:cNvSpPr>
          <p:nvPr>
            <p:ph type="body" sz="quarter" idx="23"/>
          </p:nvPr>
        </p:nvSpPr>
        <p:spPr>
          <a:xfrm>
            <a:off x="4749320" y="2952655"/>
            <a:ext cx="3253117" cy="1060629"/>
          </a:xfrm>
        </p:spPr>
        <p:txBody>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It is the key component of Link Guard, which implements the link guard algorithm; and sends the results to the alert and logger modules.</a:t>
            </a:r>
          </a:p>
        </p:txBody>
      </p:sp>
      <p:sp>
        <p:nvSpPr>
          <p:cNvPr id="9" name="Text Placeholder 8">
            <a:extLst>
              <a:ext uri="{FF2B5EF4-FFF2-40B4-BE49-F238E27FC236}">
                <a16:creationId xmlns:a16="http://schemas.microsoft.com/office/drawing/2014/main" id="{5C0E496B-B913-7694-716E-E50CDA4B1E1E}"/>
              </a:ext>
            </a:extLst>
          </p:cNvPr>
          <p:cNvSpPr>
            <a:spLocks noGrp="1"/>
          </p:cNvSpPr>
          <p:nvPr>
            <p:ph type="body" sz="quarter" idx="24"/>
          </p:nvPr>
        </p:nvSpPr>
        <p:spPr>
          <a:xfrm>
            <a:off x="8635200" y="2709318"/>
            <a:ext cx="2828045" cy="391581"/>
          </a:xfrm>
        </p:spPr>
        <p:txBody>
          <a:bodyPr/>
          <a:lstStyle/>
          <a:p>
            <a:r>
              <a:rPr lang="en-IN" dirty="0"/>
              <a:t>ALERTER</a:t>
            </a:r>
          </a:p>
        </p:txBody>
      </p:sp>
      <p:sp>
        <p:nvSpPr>
          <p:cNvPr id="10" name="Text Placeholder 9">
            <a:extLst>
              <a:ext uri="{FF2B5EF4-FFF2-40B4-BE49-F238E27FC236}">
                <a16:creationId xmlns:a16="http://schemas.microsoft.com/office/drawing/2014/main" id="{755CEFC0-15AD-3148-FCDB-F249DC334CAF}"/>
              </a:ext>
            </a:extLst>
          </p:cNvPr>
          <p:cNvSpPr>
            <a:spLocks noGrp="1"/>
          </p:cNvSpPr>
          <p:nvPr>
            <p:ph type="body" sz="quarter" idx="25"/>
          </p:nvPr>
        </p:nvSpPr>
        <p:spPr>
          <a:xfrm>
            <a:off x="8468353" y="2957428"/>
            <a:ext cx="3253117" cy="1060629"/>
          </a:xfrm>
        </p:spPr>
        <p:txBody>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When receiving warning messages from analyzer, it shows the related information to alert the users and send back the reactions of user back to the analyzer.</a:t>
            </a:r>
          </a:p>
        </p:txBody>
      </p:sp>
      <p:sp>
        <p:nvSpPr>
          <p:cNvPr id="11" name="Text Placeholder 10">
            <a:extLst>
              <a:ext uri="{FF2B5EF4-FFF2-40B4-BE49-F238E27FC236}">
                <a16:creationId xmlns:a16="http://schemas.microsoft.com/office/drawing/2014/main" id="{200891D2-1282-DE35-2890-5780793402EE}"/>
              </a:ext>
            </a:extLst>
          </p:cNvPr>
          <p:cNvSpPr>
            <a:spLocks noGrp="1"/>
          </p:cNvSpPr>
          <p:nvPr>
            <p:ph type="body" sz="quarter" idx="26"/>
          </p:nvPr>
        </p:nvSpPr>
        <p:spPr/>
        <p:txBody>
          <a:bodyPr/>
          <a:lstStyle/>
          <a:p>
            <a:r>
              <a:rPr lang="en-IN" dirty="0"/>
              <a:t>Logger</a:t>
            </a:r>
          </a:p>
        </p:txBody>
      </p:sp>
      <p:sp>
        <p:nvSpPr>
          <p:cNvPr id="12" name="Text Placeholder 11">
            <a:extLst>
              <a:ext uri="{FF2B5EF4-FFF2-40B4-BE49-F238E27FC236}">
                <a16:creationId xmlns:a16="http://schemas.microsoft.com/office/drawing/2014/main" id="{778099F0-8BE7-B321-8162-5FE8F9838AE6}"/>
              </a:ext>
            </a:extLst>
          </p:cNvPr>
          <p:cNvSpPr>
            <a:spLocks noGrp="1"/>
          </p:cNvSpPr>
          <p:nvPr>
            <p:ph type="body" sz="quarter" idx="27"/>
          </p:nvPr>
        </p:nvSpPr>
        <p:spPr/>
        <p:txBody>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Archive the history information, such as user events, alert information, for future use.</a:t>
            </a:r>
          </a:p>
        </p:txBody>
      </p:sp>
      <p:sp>
        <p:nvSpPr>
          <p:cNvPr id="13" name="Text Placeholder 12">
            <a:extLst>
              <a:ext uri="{FF2B5EF4-FFF2-40B4-BE49-F238E27FC236}">
                <a16:creationId xmlns:a16="http://schemas.microsoft.com/office/drawing/2014/main" id="{19E63370-6EE1-B108-1D0A-F22EBCF99B4C}"/>
              </a:ext>
            </a:extLst>
          </p:cNvPr>
          <p:cNvSpPr>
            <a:spLocks noGrp="1"/>
          </p:cNvSpPr>
          <p:nvPr>
            <p:ph type="body" sz="quarter" idx="28"/>
          </p:nvPr>
        </p:nvSpPr>
        <p:spPr/>
        <p:txBody>
          <a:bodyPr/>
          <a:lstStyle/>
          <a:p>
            <a:r>
              <a:rPr lang="en-IN" dirty="0"/>
              <a:t>Link guard</a:t>
            </a:r>
          </a:p>
        </p:txBody>
      </p:sp>
      <p:sp>
        <p:nvSpPr>
          <p:cNvPr id="14" name="Text Placeholder 13">
            <a:extLst>
              <a:ext uri="{FF2B5EF4-FFF2-40B4-BE49-F238E27FC236}">
                <a16:creationId xmlns:a16="http://schemas.microsoft.com/office/drawing/2014/main" id="{128F578B-F1B3-B2FE-4A71-CC27CE672A0C}"/>
              </a:ext>
            </a:extLst>
          </p:cNvPr>
          <p:cNvSpPr>
            <a:spLocks noGrp="1"/>
          </p:cNvSpPr>
          <p:nvPr>
            <p:ph type="body" sz="quarter" idx="29"/>
          </p:nvPr>
        </p:nvSpPr>
        <p:spPr/>
        <p:txBody>
          <a:bodyPr/>
          <a:lstStyle/>
          <a:p>
            <a:pPr>
              <a:lnSpc>
                <a:spcPct val="150000"/>
              </a:lnSpc>
            </a:pPr>
            <a:r>
              <a:rPr lang="en-IN" dirty="0">
                <a:latin typeface="Times New Roman" panose="02020603050405020304" pitchFamily="18" charset="0"/>
                <a:cs typeface="Times New Roman" panose="02020603050405020304" pitchFamily="18" charset="0"/>
              </a:rPr>
              <a:t>Finds the phishing emails.</a:t>
            </a:r>
          </a:p>
        </p:txBody>
      </p:sp>
      <p:pic>
        <p:nvPicPr>
          <p:cNvPr id="16" name="Picture 15">
            <a:extLst>
              <a:ext uri="{FF2B5EF4-FFF2-40B4-BE49-F238E27FC236}">
                <a16:creationId xmlns:a16="http://schemas.microsoft.com/office/drawing/2014/main" id="{0F4EFDFE-B3C8-8F81-54B5-CE6B57DCB4DD}"/>
              </a:ext>
            </a:extLst>
          </p:cNvPr>
          <p:cNvPicPr>
            <a:picLocks noChangeAspect="1"/>
          </p:cNvPicPr>
          <p:nvPr/>
        </p:nvPicPr>
        <p:blipFill>
          <a:blip r:embed="rId2"/>
          <a:stretch>
            <a:fillRect/>
          </a:stretch>
        </p:blipFill>
        <p:spPr>
          <a:xfrm>
            <a:off x="66756" y="392106"/>
            <a:ext cx="4049801" cy="3090863"/>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075067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620D6F-1F8F-4A76-8608-4ACC0B8CC7B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ACB481-370C-4157-857E-0C6A48FCBC29}">
  <ds:schemaRefs>
    <ds:schemaRef ds:uri="http://schemas.microsoft.com/sharepoint/v3/contenttype/forms"/>
  </ds:schemaRefs>
</ds:datastoreItem>
</file>

<file path=customXml/itemProps3.xml><?xml version="1.0" encoding="utf-8"?>
<ds:datastoreItem xmlns:ds="http://schemas.openxmlformats.org/officeDocument/2006/customXml" ds:itemID="{A02984E7-597A-4498-AADB-FEFDB8E81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Template>
  <TotalTime>824</TotalTime>
  <Words>931</Words>
  <Application>Microsoft Office PowerPoint</Application>
  <PresentationFormat>Custom</PresentationFormat>
  <Paragraphs>103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Circular Pro</vt:lpstr>
      <vt:lpstr>Times New Roman</vt:lpstr>
      <vt:lpstr>Wingdings</vt:lpstr>
      <vt:lpstr>Vapor Trail</vt:lpstr>
      <vt:lpstr>PowerPoint Presentation</vt:lpstr>
      <vt:lpstr>PHISHING DETECTION IN WEBSITES</vt:lpstr>
      <vt:lpstr>ABSTRACT</vt:lpstr>
      <vt:lpstr>INTRODUCTION</vt:lpstr>
      <vt:lpstr>PHISHING ATTACK ANALYSIS</vt:lpstr>
      <vt:lpstr>TYPES OF PHISHING</vt:lpstr>
      <vt:lpstr>OBJECTIVES </vt:lpstr>
      <vt:lpstr>EXISTING TECHNIQUES FOR PHISHING DETECTION</vt:lpstr>
      <vt:lpstr>PROPOSED SYSTEM</vt:lpstr>
      <vt:lpstr>MACHINE LEARNING MODELS</vt:lpstr>
      <vt:lpstr>MACHINE LEARNING MODELS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Prathapaneni Deepshika parandham</dc:creator>
  <cp:keywords/>
  <dc:description/>
  <cp:lastModifiedBy>Dinesh reddy Narsing</cp:lastModifiedBy>
  <cp:revision>32</cp:revision>
  <dcterms:created xsi:type="dcterms:W3CDTF">2024-06-26T15:33:25Z</dcterms:created>
  <dcterms:modified xsi:type="dcterms:W3CDTF">2024-07-31T03:16:11Z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